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40"/>
  </p:notesMasterIdLst>
  <p:sldIdLst>
    <p:sldId id="256" r:id="rId3"/>
    <p:sldId id="307" r:id="rId4"/>
    <p:sldId id="257" r:id="rId5"/>
    <p:sldId id="290" r:id="rId6"/>
    <p:sldId id="326" r:id="rId7"/>
    <p:sldId id="349" r:id="rId8"/>
    <p:sldId id="327" r:id="rId9"/>
    <p:sldId id="350" r:id="rId10"/>
    <p:sldId id="328" r:id="rId11"/>
    <p:sldId id="351" r:id="rId12"/>
    <p:sldId id="329" r:id="rId13"/>
    <p:sldId id="330" r:id="rId14"/>
    <p:sldId id="352" r:id="rId15"/>
    <p:sldId id="331" r:id="rId16"/>
    <p:sldId id="353" r:id="rId17"/>
    <p:sldId id="332" r:id="rId18"/>
    <p:sldId id="333" r:id="rId19"/>
    <p:sldId id="334" r:id="rId20"/>
    <p:sldId id="335" r:id="rId21"/>
    <p:sldId id="336" r:id="rId22"/>
    <p:sldId id="337" r:id="rId23"/>
    <p:sldId id="338" r:id="rId24"/>
    <p:sldId id="354" r:id="rId25"/>
    <p:sldId id="339" r:id="rId26"/>
    <p:sldId id="340" r:id="rId27"/>
    <p:sldId id="297" r:id="rId28"/>
    <p:sldId id="341" r:id="rId29"/>
    <p:sldId id="355" r:id="rId30"/>
    <p:sldId id="342" r:id="rId31"/>
    <p:sldId id="343" r:id="rId32"/>
    <p:sldId id="356" r:id="rId33"/>
    <p:sldId id="344" r:id="rId34"/>
    <p:sldId id="357" r:id="rId35"/>
    <p:sldId id="345" r:id="rId36"/>
    <p:sldId id="346" r:id="rId37"/>
    <p:sldId id="348" r:id="rId38"/>
    <p:sldId id="347"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snapToGrid="0">
      <p:cViewPr>
        <p:scale>
          <a:sx n="78" d="100"/>
          <a:sy n="78" d="100"/>
        </p:scale>
        <p:origin x="-1134" y="33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A760836-EAE0-459C-B304-13920C5AEE54}" type="slidenum">
              <a:rPr lang="en-US"/>
              <a:pPr/>
              <a:t>‹#›</a:t>
            </a:fld>
            <a:endParaRPr lang="en-US"/>
          </a:p>
        </p:txBody>
      </p:sp>
    </p:spTree>
    <p:extLst>
      <p:ext uri="{BB962C8B-B14F-4D97-AF65-F5344CB8AC3E}">
        <p14:creationId xmlns:p14="http://schemas.microsoft.com/office/powerpoint/2010/main" xmlns="" val="23983776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ru-RU" noProof="0" smtClean="0"/>
              <a:t>Образец заголовка</a:t>
            </a:r>
            <a:endParaRPr lang="en-US" noProof="0" smtClean="0"/>
          </a:p>
        </p:txBody>
      </p:sp>
      <p:sp>
        <p:nvSpPr>
          <p:cNvPr id="21507"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ru-RU" noProof="0" smtClean="0"/>
              <a:t>Образец подзаголовка</a:t>
            </a:r>
            <a:endParaRPr lang="en-US" noProof="0" smtClean="0"/>
          </a:p>
        </p:txBody>
      </p:sp>
      <p:sp>
        <p:nvSpPr>
          <p:cNvPr id="21508" name="Rectangle 4"/>
          <p:cNvSpPr>
            <a:spLocks noGrp="1" noChangeArrowheads="1"/>
          </p:cNvSpPr>
          <p:nvPr>
            <p:ph type="dt" sz="half" idx="2"/>
          </p:nvPr>
        </p:nvSpPr>
        <p:spPr/>
        <p:txBody>
          <a:bodyPr/>
          <a:lstStyle>
            <a:lvl1pPr>
              <a:defRPr/>
            </a:lvl1pPr>
          </a:lstStyle>
          <a:p>
            <a:endParaRPr lang="en-US"/>
          </a:p>
        </p:txBody>
      </p:sp>
      <p:sp>
        <p:nvSpPr>
          <p:cNvPr id="21509" name="Rectangle 5"/>
          <p:cNvSpPr>
            <a:spLocks noGrp="1" noChangeArrowheads="1"/>
          </p:cNvSpPr>
          <p:nvPr>
            <p:ph type="ftr" sz="quarter" idx="3"/>
          </p:nvPr>
        </p:nvSpPr>
        <p:spPr/>
        <p:txBody>
          <a:bodyPr/>
          <a:lstStyle>
            <a:lvl1pPr>
              <a:defRPr/>
            </a:lvl1pPr>
          </a:lstStyle>
          <a:p>
            <a:endParaRPr lang="en-US"/>
          </a:p>
        </p:txBody>
      </p:sp>
      <p:sp>
        <p:nvSpPr>
          <p:cNvPr id="21510" name="Rectangle 6"/>
          <p:cNvSpPr>
            <a:spLocks noGrp="1" noChangeArrowheads="1"/>
          </p:cNvSpPr>
          <p:nvPr>
            <p:ph type="sldNum" sz="quarter" idx="4"/>
          </p:nvPr>
        </p:nvSpPr>
        <p:spPr/>
        <p:txBody>
          <a:bodyPr/>
          <a:lstStyle>
            <a:lvl1pPr>
              <a:defRPr/>
            </a:lvl1pPr>
          </a:lstStyle>
          <a:p>
            <a:fld id="{09A0BCEF-7AB0-4F5C-9F5F-3BDD5AB08D7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4EB0E71D-4099-408C-8AD0-A67B9E84649C}" type="slidenum">
              <a:rPr lang="en-US"/>
              <a:pPr/>
              <a:t>‹#›</a:t>
            </a:fld>
            <a:endParaRPr lang="en-US"/>
          </a:p>
        </p:txBody>
      </p:sp>
    </p:spTree>
    <p:extLst>
      <p:ext uri="{BB962C8B-B14F-4D97-AF65-F5344CB8AC3E}">
        <p14:creationId xmlns:p14="http://schemas.microsoft.com/office/powerpoint/2010/main" xmlns="" val="159487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439025" y="274638"/>
            <a:ext cx="158115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2693988" y="274638"/>
            <a:ext cx="4592637"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5D0376E5-1478-41C2-9ACE-6AA2D4CC0811}" type="slidenum">
              <a:rPr lang="en-US"/>
              <a:pPr/>
              <a:t>‹#›</a:t>
            </a:fld>
            <a:endParaRPr lang="en-US"/>
          </a:p>
        </p:txBody>
      </p:sp>
    </p:spTree>
    <p:extLst>
      <p:ext uri="{BB962C8B-B14F-4D97-AF65-F5344CB8AC3E}">
        <p14:creationId xmlns:p14="http://schemas.microsoft.com/office/powerpoint/2010/main" xmlns="" val="3101979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uk-UA"/>
          </a:p>
        </p:txBody>
      </p:sp>
      <p:sp>
        <p:nvSpPr>
          <p:cNvPr id="28675"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US" noProof="0" smtClean="0"/>
              <a:t>Click to edit Master title style</a:t>
            </a:r>
          </a:p>
        </p:txBody>
      </p:sp>
      <p:sp>
        <p:nvSpPr>
          <p:cNvPr id="28676"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US" noProof="0" smtClean="0"/>
              <a:t>Click to edit Master subtitle style</a:t>
            </a:r>
          </a:p>
        </p:txBody>
      </p:sp>
      <p:sp>
        <p:nvSpPr>
          <p:cNvPr id="28677" name="Rectangle 5"/>
          <p:cNvSpPr>
            <a:spLocks noGrp="1" noChangeArrowheads="1"/>
          </p:cNvSpPr>
          <p:nvPr>
            <p:ph type="dt" sz="half" idx="2"/>
          </p:nvPr>
        </p:nvSpPr>
        <p:spPr/>
        <p:txBody>
          <a:bodyPr/>
          <a:lstStyle>
            <a:lvl1pPr>
              <a:defRPr/>
            </a:lvl1pPr>
          </a:lstStyle>
          <a:p>
            <a:endParaRPr lang="en-US"/>
          </a:p>
        </p:txBody>
      </p:sp>
      <p:sp>
        <p:nvSpPr>
          <p:cNvPr id="28678" name="Rectangle 6"/>
          <p:cNvSpPr>
            <a:spLocks noGrp="1" noChangeArrowheads="1"/>
          </p:cNvSpPr>
          <p:nvPr>
            <p:ph type="ftr" sz="quarter" idx="3"/>
          </p:nvPr>
        </p:nvSpPr>
        <p:spPr/>
        <p:txBody>
          <a:bodyPr/>
          <a:lstStyle>
            <a:lvl1pPr>
              <a:defRPr/>
            </a:lvl1pPr>
          </a:lstStyle>
          <a:p>
            <a:endParaRPr lang="en-US"/>
          </a:p>
        </p:txBody>
      </p:sp>
      <p:sp>
        <p:nvSpPr>
          <p:cNvPr id="28679" name="Rectangle 7"/>
          <p:cNvSpPr>
            <a:spLocks noGrp="1" noChangeArrowheads="1"/>
          </p:cNvSpPr>
          <p:nvPr>
            <p:ph type="sldNum" sz="quarter" idx="4"/>
          </p:nvPr>
        </p:nvSpPr>
        <p:spPr/>
        <p:txBody>
          <a:bodyPr/>
          <a:lstStyle>
            <a:lvl1pPr>
              <a:defRPr/>
            </a:lvl1pPr>
          </a:lstStyle>
          <a:p>
            <a:fld id="{0476E2F4-71CC-409C-8C3A-F393953EA01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EF44484E-F964-432A-994D-BFC7D376CA23}" type="slidenum">
              <a:rPr lang="en-US"/>
              <a:pPr/>
              <a:t>‹#›</a:t>
            </a:fld>
            <a:endParaRPr lang="en-US"/>
          </a:p>
        </p:txBody>
      </p:sp>
    </p:spTree>
    <p:extLst>
      <p:ext uri="{BB962C8B-B14F-4D97-AF65-F5344CB8AC3E}">
        <p14:creationId xmlns:p14="http://schemas.microsoft.com/office/powerpoint/2010/main" xmlns="" val="2149567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54F063FB-D91E-415B-BA0E-C94F5F00BDAD}" type="slidenum">
              <a:rPr lang="en-US"/>
              <a:pPr/>
              <a:t>‹#›</a:t>
            </a:fld>
            <a:endParaRPr lang="en-US"/>
          </a:p>
        </p:txBody>
      </p:sp>
    </p:spTree>
    <p:extLst>
      <p:ext uri="{BB962C8B-B14F-4D97-AF65-F5344CB8AC3E}">
        <p14:creationId xmlns:p14="http://schemas.microsoft.com/office/powerpoint/2010/main" xmlns="" val="856990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00666891-DABD-4C50-AECB-86164B31DE00}" type="slidenum">
              <a:rPr lang="en-US"/>
              <a:pPr/>
              <a:t>‹#›</a:t>
            </a:fld>
            <a:endParaRPr lang="en-US"/>
          </a:p>
        </p:txBody>
      </p:sp>
    </p:spTree>
    <p:extLst>
      <p:ext uri="{BB962C8B-B14F-4D97-AF65-F5344CB8AC3E}">
        <p14:creationId xmlns:p14="http://schemas.microsoft.com/office/powerpoint/2010/main" xmlns="" val="3011830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33D27240-31B7-4A5A-BFFE-7EE050626CD0}" type="slidenum">
              <a:rPr lang="en-US"/>
              <a:pPr/>
              <a:t>‹#›</a:t>
            </a:fld>
            <a:endParaRPr lang="en-US"/>
          </a:p>
        </p:txBody>
      </p:sp>
    </p:spTree>
    <p:extLst>
      <p:ext uri="{BB962C8B-B14F-4D97-AF65-F5344CB8AC3E}">
        <p14:creationId xmlns:p14="http://schemas.microsoft.com/office/powerpoint/2010/main" xmlns="" val="1808266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59676D6C-32DF-4A2D-A4D2-E6BA2375067A}" type="slidenum">
              <a:rPr lang="en-US"/>
              <a:pPr/>
              <a:t>‹#›</a:t>
            </a:fld>
            <a:endParaRPr lang="en-US"/>
          </a:p>
        </p:txBody>
      </p:sp>
    </p:spTree>
    <p:extLst>
      <p:ext uri="{BB962C8B-B14F-4D97-AF65-F5344CB8AC3E}">
        <p14:creationId xmlns:p14="http://schemas.microsoft.com/office/powerpoint/2010/main" xmlns="" val="3296897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F3C30368-61B7-43ED-9992-8642D274C3B3}" type="slidenum">
              <a:rPr lang="en-US"/>
              <a:pPr/>
              <a:t>‹#›</a:t>
            </a:fld>
            <a:endParaRPr lang="en-US"/>
          </a:p>
        </p:txBody>
      </p:sp>
    </p:spTree>
    <p:extLst>
      <p:ext uri="{BB962C8B-B14F-4D97-AF65-F5344CB8AC3E}">
        <p14:creationId xmlns:p14="http://schemas.microsoft.com/office/powerpoint/2010/main" xmlns="" val="2566587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B816EBC8-102E-48B9-8DEE-4F6C7200F507}" type="slidenum">
              <a:rPr lang="en-US"/>
              <a:pPr/>
              <a:t>‹#›</a:t>
            </a:fld>
            <a:endParaRPr lang="en-US"/>
          </a:p>
        </p:txBody>
      </p:sp>
    </p:spTree>
    <p:extLst>
      <p:ext uri="{BB962C8B-B14F-4D97-AF65-F5344CB8AC3E}">
        <p14:creationId xmlns:p14="http://schemas.microsoft.com/office/powerpoint/2010/main" xmlns="" val="240591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10D845D0-93F1-4F58-9B4D-1D797E849990}" type="slidenum">
              <a:rPr lang="en-US"/>
              <a:pPr/>
              <a:t>‹#›</a:t>
            </a:fld>
            <a:endParaRPr lang="en-US"/>
          </a:p>
        </p:txBody>
      </p:sp>
    </p:spTree>
    <p:extLst>
      <p:ext uri="{BB962C8B-B14F-4D97-AF65-F5344CB8AC3E}">
        <p14:creationId xmlns:p14="http://schemas.microsoft.com/office/powerpoint/2010/main" xmlns="" val="23362081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D4BABC82-F22A-4B4E-9B90-75E4E3D1710E}" type="slidenum">
              <a:rPr lang="en-US"/>
              <a:pPr/>
              <a:t>‹#›</a:t>
            </a:fld>
            <a:endParaRPr lang="en-US"/>
          </a:p>
        </p:txBody>
      </p:sp>
    </p:spTree>
    <p:extLst>
      <p:ext uri="{BB962C8B-B14F-4D97-AF65-F5344CB8AC3E}">
        <p14:creationId xmlns:p14="http://schemas.microsoft.com/office/powerpoint/2010/main" xmlns="" val="31292385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E6BE1EBB-070A-4761-B6D2-BFC9168C7ABE}" type="slidenum">
              <a:rPr lang="en-US"/>
              <a:pPr/>
              <a:t>‹#›</a:t>
            </a:fld>
            <a:endParaRPr lang="en-US"/>
          </a:p>
        </p:txBody>
      </p:sp>
    </p:spTree>
    <p:extLst>
      <p:ext uri="{BB962C8B-B14F-4D97-AF65-F5344CB8AC3E}">
        <p14:creationId xmlns:p14="http://schemas.microsoft.com/office/powerpoint/2010/main" xmlns="" val="40324555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6225" y="274638"/>
            <a:ext cx="2055813"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5613" y="274638"/>
            <a:ext cx="6018212"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40491754-56B0-4977-ACBE-711F93A87721}" type="slidenum">
              <a:rPr lang="en-US"/>
              <a:pPr/>
              <a:t>‹#›</a:t>
            </a:fld>
            <a:endParaRPr lang="en-US"/>
          </a:p>
        </p:txBody>
      </p:sp>
    </p:spTree>
    <p:extLst>
      <p:ext uri="{BB962C8B-B14F-4D97-AF65-F5344CB8AC3E}">
        <p14:creationId xmlns:p14="http://schemas.microsoft.com/office/powerpoint/2010/main" xmlns="" val="2468690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68B0D041-CB17-4A3E-AAD7-EC9329765F83}" type="slidenum">
              <a:rPr lang="en-US"/>
              <a:pPr/>
              <a:t>‹#›</a:t>
            </a:fld>
            <a:endParaRPr lang="en-US"/>
          </a:p>
        </p:txBody>
      </p:sp>
    </p:spTree>
    <p:extLst>
      <p:ext uri="{BB962C8B-B14F-4D97-AF65-F5344CB8AC3E}">
        <p14:creationId xmlns:p14="http://schemas.microsoft.com/office/powerpoint/2010/main" xmlns="" val="289281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2E1613BD-A682-4C5E-B557-A1DA84F0EE2F}" type="slidenum">
              <a:rPr lang="en-US"/>
              <a:pPr/>
              <a:t>‹#›</a:t>
            </a:fld>
            <a:endParaRPr lang="en-US"/>
          </a:p>
        </p:txBody>
      </p:sp>
    </p:spTree>
    <p:extLst>
      <p:ext uri="{BB962C8B-B14F-4D97-AF65-F5344CB8AC3E}">
        <p14:creationId xmlns:p14="http://schemas.microsoft.com/office/powerpoint/2010/main" xmlns="" val="3966532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9C560C10-377A-4E4A-8B00-005238D81B66}" type="slidenum">
              <a:rPr lang="en-US"/>
              <a:pPr/>
              <a:t>‹#›</a:t>
            </a:fld>
            <a:endParaRPr lang="en-US"/>
          </a:p>
        </p:txBody>
      </p:sp>
    </p:spTree>
    <p:extLst>
      <p:ext uri="{BB962C8B-B14F-4D97-AF65-F5344CB8AC3E}">
        <p14:creationId xmlns:p14="http://schemas.microsoft.com/office/powerpoint/2010/main" xmlns="" val="275672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CA4AFD12-6735-4E7C-90A7-85C2CEE9C73B}" type="slidenum">
              <a:rPr lang="en-US"/>
              <a:pPr/>
              <a:t>‹#›</a:t>
            </a:fld>
            <a:endParaRPr lang="en-US"/>
          </a:p>
        </p:txBody>
      </p:sp>
    </p:spTree>
    <p:extLst>
      <p:ext uri="{BB962C8B-B14F-4D97-AF65-F5344CB8AC3E}">
        <p14:creationId xmlns:p14="http://schemas.microsoft.com/office/powerpoint/2010/main" xmlns="" val="1899733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722031E2-FFF1-42E2-B601-CE0A1F386806}" type="slidenum">
              <a:rPr lang="en-US"/>
              <a:pPr/>
              <a:t>‹#›</a:t>
            </a:fld>
            <a:endParaRPr lang="en-US"/>
          </a:p>
        </p:txBody>
      </p:sp>
    </p:spTree>
    <p:extLst>
      <p:ext uri="{BB962C8B-B14F-4D97-AF65-F5344CB8AC3E}">
        <p14:creationId xmlns:p14="http://schemas.microsoft.com/office/powerpoint/2010/main" xmlns="" val="3618592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1C4A80F1-0417-4E87-A49C-C86022CD5057}" type="slidenum">
              <a:rPr lang="en-US"/>
              <a:pPr/>
              <a:t>‹#›</a:t>
            </a:fld>
            <a:endParaRPr lang="en-US"/>
          </a:p>
        </p:txBody>
      </p:sp>
    </p:spTree>
    <p:extLst>
      <p:ext uri="{BB962C8B-B14F-4D97-AF65-F5344CB8AC3E}">
        <p14:creationId xmlns:p14="http://schemas.microsoft.com/office/powerpoint/2010/main" xmlns="" val="272795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23321152-8407-48D9-9F4B-BE8C735BE7DA}" type="slidenum">
              <a:rPr lang="en-US"/>
              <a:pPr/>
              <a:t>‹#›</a:t>
            </a:fld>
            <a:endParaRPr lang="en-US"/>
          </a:p>
        </p:txBody>
      </p:sp>
    </p:spTree>
    <p:extLst>
      <p:ext uri="{BB962C8B-B14F-4D97-AF65-F5344CB8AC3E}">
        <p14:creationId xmlns:p14="http://schemas.microsoft.com/office/powerpoint/2010/main" xmlns="" val="3951302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xmlns="">
                <a:solidFill>
                  <a:srgbClr val="7AA1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xmlns="">
                <a:solidFill>
                  <a:srgbClr val="7AA1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39ADC78-FF87-4638-859B-607FC5EEB7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uk-UA"/>
          </a:p>
        </p:txBody>
      </p:sp>
      <p:sp>
        <p:nvSpPr>
          <p:cNvPr id="27651"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a14="http://schemas.microsoft.com/office/drawing/2010/main" xmlns="">
                <a:solidFill>
                  <a:srgbClr val="7AA1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7652"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a14="http://schemas.microsoft.com/office/drawing/2010/main" xmlns="">
                <a:solidFill>
                  <a:srgbClr val="7AA1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3"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7654"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7655"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400843D-045C-49FE-B3B5-9ED9F688E6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cvk.gov.ua/metod/kultura/np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zakon0.rada.gov.ua/laws/main/" TargetMode="External"/><Relationship Id="rId2" Type="http://schemas.openxmlformats.org/officeDocument/2006/relationships/hyperlink" Target="http://rada.gov.ua/"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0" y="235974"/>
            <a:ext cx="9144000" cy="6282813"/>
          </a:xfrm>
        </p:spPr>
        <p:txBody>
          <a:bodyPr/>
          <a:lstStyle/>
          <a:p>
            <a:pPr algn="ctr"/>
            <a:r>
              <a:rPr lang="uk-UA" sz="2800" dirty="0"/>
              <a:t>Українська бібліотечна </a:t>
            </a:r>
            <a:r>
              <a:rPr lang="uk-UA" sz="2800" dirty="0" smtClean="0"/>
              <a:t>асоціація</a:t>
            </a:r>
            <a:br>
              <a:rPr lang="uk-UA" sz="2800" dirty="0" smtClean="0"/>
            </a:br>
            <a:r>
              <a:rPr lang="uk-UA" sz="2800" dirty="0"/>
              <a:t/>
            </a:r>
            <a:br>
              <a:rPr lang="uk-UA" sz="2800" dirty="0"/>
            </a:br>
            <a:r>
              <a:rPr lang="uk-UA" sz="2800" dirty="0" smtClean="0"/>
              <a:t/>
            </a:r>
            <a:br>
              <a:rPr lang="uk-UA" sz="2800" dirty="0" smtClean="0"/>
            </a:br>
            <a:r>
              <a:rPr lang="uk-UA" sz="4000" dirty="0"/>
              <a:t>Цикл </a:t>
            </a:r>
            <a:r>
              <a:rPr lang="uk-UA" sz="4000" dirty="0" err="1" smtClean="0"/>
              <a:t>вебінарів</a:t>
            </a:r>
            <a:r>
              <a:rPr lang="uk-UA" sz="4000" dirty="0" smtClean="0"/>
              <a:t/>
            </a:r>
            <a:br>
              <a:rPr lang="uk-UA" sz="4000" dirty="0" smtClean="0"/>
            </a:br>
            <a:r>
              <a:rPr lang="uk-UA" sz="4000" dirty="0" smtClean="0"/>
              <a:t>«Бібліотека </a:t>
            </a:r>
            <a:r>
              <a:rPr lang="uk-UA" sz="4000" dirty="0"/>
              <a:t>і виборчий </a:t>
            </a:r>
            <a:r>
              <a:rPr lang="uk-UA" sz="4000" dirty="0" smtClean="0"/>
              <a:t>процес»</a:t>
            </a:r>
            <a:br>
              <a:rPr lang="uk-UA" sz="4000" dirty="0" smtClean="0"/>
            </a:br>
            <a:r>
              <a:rPr lang="uk-UA" sz="4000" dirty="0"/>
              <a:t/>
            </a:r>
            <a:br>
              <a:rPr lang="uk-UA" sz="4000" dirty="0"/>
            </a:br>
            <a:r>
              <a:rPr lang="uk-UA" sz="4000" dirty="0" smtClean="0"/>
              <a:t/>
            </a:r>
            <a:br>
              <a:rPr lang="uk-UA" sz="4000" dirty="0" smtClean="0"/>
            </a:br>
            <a:r>
              <a:rPr lang="uk-UA" sz="4000" dirty="0"/>
              <a:t/>
            </a:r>
            <a:br>
              <a:rPr lang="uk-UA" sz="4000" dirty="0"/>
            </a:br>
            <a:r>
              <a:rPr lang="uk-UA" sz="4000" dirty="0" smtClean="0"/>
              <a:t/>
            </a:r>
            <a:br>
              <a:rPr lang="uk-UA" sz="4000" dirty="0" smtClean="0"/>
            </a:br>
            <a:r>
              <a:rPr lang="uk-UA" sz="2800" dirty="0"/>
              <a:t/>
            </a:r>
            <a:br>
              <a:rPr lang="uk-UA" sz="2800" dirty="0"/>
            </a:br>
            <a:r>
              <a:rPr lang="uk-UA" sz="2800" dirty="0" smtClean="0"/>
              <a:t>2014</a:t>
            </a:r>
            <a:endParaRPr lang="uk-UA"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endParaRPr lang="ru-RU" sz="1600" dirty="0" smtClean="0"/>
          </a:p>
          <a:p>
            <a:r>
              <a:rPr lang="uk-UA" sz="2200" dirty="0" smtClean="0"/>
              <a:t>порядок висування і реєстрації кандидатів у депутати;</a:t>
            </a:r>
            <a:endParaRPr lang="ru-RU" sz="2200" dirty="0" smtClean="0"/>
          </a:p>
          <a:p>
            <a:r>
              <a:rPr lang="uk-UA" sz="2200" dirty="0" smtClean="0"/>
              <a:t>основні засади інформаційного забезпечення виборів, у т.ч. вимоги щодо участі ЗМІ та інформаційних агентств в інформаційному забезпеченні виборів;</a:t>
            </a:r>
            <a:endParaRPr lang="ru-RU" sz="2200" dirty="0" smtClean="0"/>
          </a:p>
          <a:p>
            <a:r>
              <a:rPr lang="uk-UA" sz="2200" dirty="0" smtClean="0"/>
              <a:t>форми і засоби передвиборної агітації,  порядок використання електронних (аудіовізуальних) та друкованих засобів масової інформації, обмеження щодо ведення передвиборної агітації тощо;</a:t>
            </a:r>
            <a:endParaRPr lang="ru-RU" sz="2200" dirty="0" smtClean="0"/>
          </a:p>
          <a:p>
            <a:pPr lvl="1"/>
            <a:r>
              <a:rPr lang="uk-UA" sz="2200" dirty="0" smtClean="0"/>
              <a:t>гарантії діяльності у виборчому процесі партій, кандидатів у депутати, офіційних спостерігачів  та інші організаційні засади виборів депутатів, у т.ч. відповідальність за порушення виборчого законодавства.</a:t>
            </a:r>
            <a:endParaRPr lang="ru-RU" sz="2200" dirty="0" smtClean="0"/>
          </a:p>
          <a:p>
            <a:endParaRPr lang="uk-UA" sz="22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560413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Законом України </a:t>
            </a:r>
            <a:r>
              <a:rPr lang="uk-UA" sz="2200" b="1" dirty="0" smtClean="0"/>
              <a:t>«Про вибори депутатів Верховної Ради Автономної Республіки Крим, місцевих рад та сільських, селищних, міських голів»</a:t>
            </a:r>
            <a:r>
              <a:rPr lang="uk-UA" sz="2200" dirty="0" smtClean="0"/>
              <a:t> (2010 р.) визначено основні засади, організацію і порядок проведення виборів депутатів Верховної Ради Автономної Республіки Крим, обласних, районних, міських, районних у містах, сільських, селищних рад та сільських, селищних, міських голів. Організація і порядок проведення виборів депутатів Верховної Ради Автономної Республіки Крим, місцевих рад та сільських, селищних, міських голів регулюються Конституцією України, цим та іншими законами України, а також прийнятими відповідно до них іншими актами законодавства (ст. 1).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Законом України </a:t>
            </a:r>
            <a:r>
              <a:rPr lang="uk-UA" sz="2200" b="1" dirty="0" smtClean="0"/>
              <a:t>«Про вибори депутатів Верховної Ради Автономної Республіки Крим, місцевих рад та сільських, селищних, міських голів»</a:t>
            </a:r>
            <a:r>
              <a:rPr lang="uk-UA" sz="2200" dirty="0" smtClean="0"/>
              <a:t> (2010 р.) визначено:</a:t>
            </a:r>
            <a:endParaRPr lang="ru-RU" sz="2200" dirty="0" smtClean="0"/>
          </a:p>
          <a:p>
            <a:r>
              <a:rPr lang="uk-UA" sz="2200" dirty="0" smtClean="0"/>
              <a:t>види місцевих виборів, порядок їх призначення і строки їх проведення; </a:t>
            </a:r>
            <a:endParaRPr lang="ru-RU" sz="2200" dirty="0" smtClean="0"/>
          </a:p>
          <a:p>
            <a:r>
              <a:rPr lang="uk-UA" sz="2200" dirty="0" smtClean="0"/>
              <a:t>порядок утворення та діяльності виборчих округів і дільниць;</a:t>
            </a:r>
            <a:endParaRPr lang="ru-RU" sz="2200" dirty="0" smtClean="0"/>
          </a:p>
          <a:p>
            <a:r>
              <a:rPr lang="uk-UA" sz="2200" dirty="0" smtClean="0"/>
              <a:t>порядок організації, статус і діяльність системи виборчих комісій, що здійснюють підготовку та проведення місцевих виборів;</a:t>
            </a:r>
            <a:endParaRPr lang="ru-RU" sz="2200" dirty="0" smtClean="0"/>
          </a:p>
          <a:p>
            <a:r>
              <a:rPr lang="uk-UA" sz="2200" dirty="0" smtClean="0"/>
              <a:t>порядок організації роботи із списками виборців; </a:t>
            </a:r>
            <a:endParaRPr lang="ru-RU" sz="2200" dirty="0" smtClean="0"/>
          </a:p>
          <a:p>
            <a:pPr lvl="1"/>
            <a:r>
              <a:rPr lang="uk-UA" sz="2200" dirty="0" smtClean="0"/>
              <a:t>порядок висування кандидатів у депутати, кандидатів на посаду сільського, селищного, міського голови;</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строки, форми і умови проведення передвиборної агітації;</a:t>
            </a:r>
            <a:endParaRPr lang="ru-RU" sz="2200" dirty="0" smtClean="0"/>
          </a:p>
          <a:p>
            <a:r>
              <a:rPr lang="uk-UA" sz="2200" dirty="0" smtClean="0"/>
              <a:t>гарантії діяльності суб’єктів виборчого процесу, офіційних спостерігачів; </a:t>
            </a:r>
            <a:endParaRPr lang="ru-RU" sz="2200" dirty="0" smtClean="0"/>
          </a:p>
          <a:p>
            <a:r>
              <a:rPr lang="uk-UA" sz="2200" dirty="0" smtClean="0"/>
              <a:t>фінансове та матеріально-технічне забезпечення підготовки та проведення виборів;</a:t>
            </a:r>
            <a:endParaRPr lang="ru-RU" sz="2200" dirty="0" smtClean="0"/>
          </a:p>
          <a:p>
            <a:r>
              <a:rPr lang="uk-UA" sz="2200" dirty="0" smtClean="0"/>
              <a:t>порядок голосування та встановлення результатів виборів;</a:t>
            </a:r>
            <a:endParaRPr lang="ru-RU" sz="2200" dirty="0" smtClean="0"/>
          </a:p>
          <a:p>
            <a:r>
              <a:rPr lang="uk-UA" sz="2200" dirty="0" smtClean="0"/>
              <a:t>порядок заміщення депутатів, проведення позачергових, повторних, проміжних та перших виборів;</a:t>
            </a:r>
            <a:endParaRPr lang="ru-RU" sz="2200" dirty="0" smtClean="0"/>
          </a:p>
          <a:p>
            <a:r>
              <a:rPr lang="uk-UA" sz="2200" dirty="0" smtClean="0"/>
              <a:t>оскарження рішень, дій чи бездіяльності, що стосуються місцевих виборів, відповідальність за порушення виборчого законодавства;</a:t>
            </a:r>
            <a:endParaRPr lang="ru-RU" sz="2200" dirty="0" smtClean="0"/>
          </a:p>
          <a:p>
            <a:pPr lvl="3"/>
            <a:r>
              <a:rPr lang="uk-UA" sz="2200" dirty="0" smtClean="0"/>
              <a:t>порядок зберігання виборчої та іншої документації і матеріальних цінностей.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594076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endParaRPr lang="uk-UA" sz="1600" dirty="0"/>
          </a:p>
          <a:p>
            <a:pPr>
              <a:buNone/>
            </a:pPr>
            <a:r>
              <a:rPr lang="uk-UA" sz="1600" dirty="0"/>
              <a:t>	</a:t>
            </a:r>
            <a:r>
              <a:rPr lang="uk-UA" dirty="0" smtClean="0"/>
              <a:t>Законом України </a:t>
            </a:r>
            <a:r>
              <a:rPr lang="uk-UA" b="1" dirty="0" smtClean="0"/>
              <a:t>«Про всеукраїнський референдум»</a:t>
            </a:r>
            <a:r>
              <a:rPr lang="uk-UA" dirty="0" smtClean="0"/>
              <a:t> (2012 р.) визначено, що всеукраїнський референдум є однією з форм безпосередньої демократії в Україні, способом здійснення влади безпосередньо Українським народом, що полягає у прийнятті (затвердженні) громадянами України рішень з питань загальнодержавного значення шляхом таємного голосування в порядку, встановленому цим Законом (ст.1).</a:t>
            </a:r>
            <a:endParaRPr lang="ru-RU" b="1" dirty="0" smtClean="0"/>
          </a:p>
          <a:p>
            <a:pPr>
              <a:buNone/>
            </a:pPr>
            <a:r>
              <a:rPr lang="uk-UA" dirty="0" smtClean="0"/>
              <a:t>	</a:t>
            </a:r>
            <a:endParaRPr lang="uk-UA"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dirty="0" smtClean="0"/>
              <a:t>У ст. 3 закону зазначено, що за предметом всеукраїнського референдуму може бути:</a:t>
            </a:r>
            <a:endParaRPr lang="ru-RU" sz="2200" dirty="0" smtClean="0"/>
          </a:p>
          <a:p>
            <a:pPr>
              <a:buNone/>
            </a:pPr>
            <a:r>
              <a:rPr lang="uk-UA" sz="2200" dirty="0" smtClean="0"/>
              <a:t>1) про схвалення нової редакції Конституції України, внесення змін до Конституції України, скасування, втрату чинності чи визнання </a:t>
            </a:r>
            <a:r>
              <a:rPr lang="uk-UA" sz="2200" dirty="0" err="1" smtClean="0"/>
              <a:t>нечинним</a:t>
            </a:r>
            <a:r>
              <a:rPr lang="uk-UA" sz="2200" dirty="0" smtClean="0"/>
              <a:t> закону про внесення змін до Конституції України (конституційний референдум);</a:t>
            </a:r>
            <a:endParaRPr lang="ru-RU" sz="2200" dirty="0" smtClean="0"/>
          </a:p>
          <a:p>
            <a:pPr>
              <a:buNone/>
            </a:pPr>
            <a:r>
              <a:rPr lang="uk-UA" sz="2200" dirty="0" smtClean="0"/>
              <a:t>2) про зміну території України (ратифікаційний референдум);</a:t>
            </a:r>
            <a:endParaRPr lang="ru-RU" sz="2200" dirty="0" smtClean="0"/>
          </a:p>
          <a:p>
            <a:pPr>
              <a:buNone/>
            </a:pPr>
            <a:r>
              <a:rPr lang="uk-UA" sz="2200" dirty="0" smtClean="0"/>
              <a:t>3) щодо прийняття чи скасування закону України або внесення змін до чинного закону України (законодавчий референдум);</a:t>
            </a:r>
            <a:endParaRPr lang="ru-RU" sz="2200" dirty="0" smtClean="0"/>
          </a:p>
          <a:p>
            <a:pPr lvl="1">
              <a:buNone/>
            </a:pPr>
            <a:r>
              <a:rPr lang="uk-UA" sz="2200" dirty="0" smtClean="0"/>
              <a:t>4) з будь-якого питання за винятком тих, щодо яких референдум не допускається згідно з Конституцією України (загальний референдум).</a:t>
            </a:r>
            <a:endParaRPr lang="ru-RU" sz="2200" dirty="0" smtClean="0"/>
          </a:p>
          <a:p>
            <a:pPr marL="1828800" lvl="4" indent="0">
              <a:buNone/>
            </a:pPr>
            <a:r>
              <a:rPr lang="uk-UA" sz="2200" dirty="0" smtClean="0"/>
              <a:t>У цілому закон визначає правові засади, організацію та порядок проведення всеукраїнського референдуму.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209442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1600" b="1" dirty="0" smtClean="0"/>
              <a:t> </a:t>
            </a:r>
            <a:r>
              <a:rPr lang="uk-UA" b="1" dirty="0" smtClean="0"/>
              <a:t>Законом України «Про Центральну виборчу комісію» </a:t>
            </a:r>
            <a:r>
              <a:rPr lang="uk-UA" dirty="0" smtClean="0"/>
              <a:t>(2004 р.) відповідно до Конституції України визначено порядок утворення, правовий статус, основні засади організації діяльності Центральної виборчої комісії як постійно діючого колегіального державного органу, до компетенції якого належить забезпечення організації підготовки та проведення виборів і референдумів в Україні, забезпечення реалізації та захисту конституційних виборчих прав громадян України і прав на участь у референдумах, суверенного права Українського народу на виявлення своєї волі.</a:t>
            </a:r>
            <a:r>
              <a:rPr lang="ru-RU" dirty="0" smtClean="0"/>
              <a:t> </a:t>
            </a:r>
          </a:p>
          <a:p>
            <a:pPr>
              <a:buNone/>
            </a:pPr>
            <a:r>
              <a:rPr lang="ru-RU" sz="2000" dirty="0" smtClean="0"/>
              <a:t>		</a:t>
            </a: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b="1" dirty="0" smtClean="0"/>
              <a:t>Закон України «Про Державний реєстр виборців» </a:t>
            </a:r>
            <a:r>
              <a:rPr lang="uk-UA" dirty="0" smtClean="0"/>
              <a:t>(2007 р.) визначає правові та організаційні засади створення і ведення єдиного Державного реєстру виборців.</a:t>
            </a:r>
            <a:r>
              <a:rPr lang="uk-UA" b="1" dirty="0" smtClean="0"/>
              <a:t> </a:t>
            </a:r>
            <a:r>
              <a:rPr lang="uk-UA" dirty="0" smtClean="0"/>
              <a:t>Державний реєстр виборців – автоматизована інформаційно-телекомунікаційна система, призначена для зберігання, обробки даних, які містять передбачені цим Законом відомості, та користуватися ними, створена для забезпечення державного обліку громадян України, які мають право голосу відповідно до статті 70 Конституції України.</a:t>
            </a:r>
            <a:endParaRPr lang="ru-RU" dirty="0" smtClean="0"/>
          </a:p>
          <a:p>
            <a:pPr lvl="2">
              <a:buNone/>
            </a:pPr>
            <a:r>
              <a:rPr lang="uk-UA" sz="2000" dirty="0" smtClean="0"/>
              <a:t> 	</a:t>
            </a:r>
            <a:endParaRPr lang="uk-UA" sz="2000" dirty="0"/>
          </a:p>
          <a:p>
            <a:pPr lvl="5">
              <a:buNone/>
            </a:pPr>
            <a:r>
              <a:rPr lang="uk-UA" sz="2000" dirty="0" smtClean="0"/>
              <a:t>	Учасникам </a:t>
            </a:r>
            <a:r>
              <a:rPr lang="uk-UA" sz="2000" dirty="0" err="1" smtClean="0"/>
              <a:t>вебінару</a:t>
            </a:r>
            <a:r>
              <a:rPr lang="uk-UA" sz="2000" dirty="0" smtClean="0"/>
              <a:t> буде корисною інформація, представлена у розділі «Державний реєстр виборців» на сайті ЦВК (https://www.drv.gov.ua).</a:t>
            </a:r>
            <a:endParaRPr lang="ru-RU" sz="2000" dirty="0" smtClean="0"/>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b="1" dirty="0" smtClean="0"/>
              <a:t>Закон України «Про інформацію»</a:t>
            </a:r>
            <a:r>
              <a:rPr lang="uk-UA" sz="2200" dirty="0" smtClean="0"/>
              <a:t> (1992 р.) регулює відносини щодо створення, збирання, одержання, зберігання, використання, поширення, охорони, захисту інформації. </a:t>
            </a:r>
          </a:p>
          <a:p>
            <a:pPr>
              <a:buNone/>
            </a:pPr>
            <a:r>
              <a:rPr lang="uk-UA" sz="2200" dirty="0" smtClean="0"/>
              <a:t>	У </a:t>
            </a:r>
            <a:r>
              <a:rPr lang="uk-UA" sz="2200" dirty="0" err="1" smtClean="0"/>
              <a:t>ст</a:t>
            </a:r>
            <a:r>
              <a:rPr lang="uk-UA" sz="2200" dirty="0" smtClean="0"/>
              <a:t> 5. «Право на інформацію» зазначено, що кожен має право на інформацію, що передбачає можливість вільного одержання, використання, поширення, зберігання та захисту інформації, необхідної для реалізації своїх прав, свобод і законних інтересів. А реалізація права на інформацію не повинна порушувати громадські, політичні, економічні, соціальні, духовні, екологічні та інші права, свободи і законні інтереси інших громадян, права та інтереси юридичних осіб. </a:t>
            </a:r>
            <a:endParaRPr lang="ru-RU" sz="2200" b="1" dirty="0" smtClean="0"/>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b="1" dirty="0" smtClean="0"/>
              <a:t>Закон України «Про</a:t>
            </a:r>
            <a:r>
              <a:rPr lang="uk-UA" sz="2200" dirty="0" smtClean="0"/>
              <a:t> </a:t>
            </a:r>
            <a:r>
              <a:rPr lang="uk-UA" sz="2200" b="1" dirty="0" smtClean="0"/>
              <a:t>доступ до публічної інформації»</a:t>
            </a:r>
            <a:r>
              <a:rPr lang="uk-UA" sz="2200" dirty="0" smtClean="0"/>
              <a:t> (2011 р.) визначає порядок здійснення та забезпечення права кожного на доступ до інформації, що знаходиться у володінні суб'єктів владних повноважень, інших розпорядників публічної інформації, визначених цим Законом, та інформації, що становить суспільний інтерес.</a:t>
            </a:r>
            <a:endParaRPr lang="ru-RU" sz="2200" dirty="0" smtClean="0"/>
          </a:p>
          <a:p>
            <a:pPr>
              <a:buNone/>
            </a:pPr>
            <a:r>
              <a:rPr lang="uk-UA" sz="2200" dirty="0" smtClean="0"/>
              <a:t>	У законі зазначено, що публічна інформація – це відображена та задокументована будь-якими засобами та на будь-яких носіях інформація, що була отримана або створена в процесі виконання суб'єктами владних повноважень своїх обов'язків, передбачених чинним законодавством, </a:t>
            </a:r>
          </a:p>
          <a:p>
            <a:pPr lvl="4">
              <a:buNone/>
            </a:pPr>
            <a:r>
              <a:rPr lang="uk-UA" sz="2200" dirty="0"/>
              <a:t>	</a:t>
            </a:r>
            <a:r>
              <a:rPr lang="uk-UA" sz="2200" dirty="0" smtClean="0"/>
              <a:t>або яка знаходиться у володінні суб'єктів владних повноважень, інших розпорядників публічної інформації, визначених цим Законом (ст. 1).</a:t>
            </a:r>
            <a:endParaRPr lang="ru-RU" sz="2200" dirty="0" smtClean="0"/>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1000664" y="279107"/>
            <a:ext cx="7403690" cy="1873044"/>
          </a:xfrm>
        </p:spPr>
        <p:txBody>
          <a:bodyPr/>
          <a:lstStyle/>
          <a:p>
            <a:pPr algn="ctr"/>
            <a:r>
              <a:rPr lang="uk-UA" sz="2800" dirty="0" smtClean="0"/>
              <a:t>Тема 2.</a:t>
            </a:r>
            <a:r>
              <a:rPr lang="uk-UA" sz="2800" b="1" dirty="0" smtClean="0"/>
              <a:t> Нормативно-правова база виборчого процесу. Діяльність Центральної виборчої комісії</a:t>
            </a:r>
            <a:endParaRPr lang="uk-UA" sz="3000" dirty="0"/>
          </a:p>
        </p:txBody>
      </p:sp>
      <p:sp>
        <p:nvSpPr>
          <p:cNvPr id="48130" name="AutoShape 2" descr="data:image/jpeg;base64,/9j/4AAQSkZJRgABAQAAAQABAAD/2wCEAAkGBhQSERQUEhQUFRQVFBUXFBcWFhQWGBcXFxUVFRQYFBgXGyYfHBwjHRQUHy8gJCcpLCwsFR4xNTAqNSYsLCkBCQoKDgwOGg8PGiwkHyQsLCwpLCkvKiwsLCwsLCwsKiktLSwsLCksKSktLCwsKSwpKSwpKSwsLCwsLCwsLCwsLP/AABEIAKsBJgMBIgACEQEDEQH/xAAcAAABBQEBAQAAAAAAAAAAAAAAAwQFBgcCAQj/xABMEAACAQMBBAcFAwkFBgQHAAABAgMABBEhBQYSMQcTIkFRYXEygZGhsRRCUiM0YnJzsrPB0RUzgpLwNUNTY6LhJDZ08RYXJYOTwvL/xAAbAQACAwEBAQAAAAAAAAAAAAAABAIDBQYBB//EAD0RAAEEAQIDBAgEAgoDAAAAAAEAAgMRBBIhBTFBIlFhoQYTMnGBkbHRFHLB4ULwIzVDYnOCkqKy8RUWM//aAAwDAQACEQMRAD8A3GiiihCKRuY8qRS1eEUIWN7+7HMiSxn7ynGeQbmp+OKyvZkLOoJB00b1Gh+lfQO+1kMcVYxu5AZDPJw8EckjMgzkg5IfI9a0uGuqau9IZ50xal6pHKnET458qlILRR7Shh4jmPdTv+x0bVDp5H6g11AfXNcq6QKKiuxTlZc99dybFPdg/I/OmcliynXI9aYa8HkqiGO5J4Hr0PTEIfE0qcgVOwo6a2CdE0wvbHiZJInaGaMnhkTRgGHC494yPfTZ75s6GlotoeNQkiZK0seLCvYJYXB7OaROyDD1b2x4J4nEiSEnLOOfWHvDa59asW0Okfa0gPC9tbDTWOPrGHvkyvypjDIGFczxjFJS8Mx5HaiPlsmI+JZEY0316pid979CTNM91GwxIjBVZf0o+EfKmW6kwFuqkYwz89PvnmPfS91ERqK8h11HOvIcCOCb1jNtqpMz5Rnh0O77tTCt5fOnEb/60qPt7gHQ86ch/KnysN7N05J8qKREg866DefxrxVUlkiDyQx/jlQe5fyje7CfOrvdsVaORRkxyBsDmV+8BVS3Zj4rvPdHESf1nPCvyVquyCucy6llf8vl+9rq8e4YIh1rUfifsAqDvp0/SxTtDZQoBGSrvMCxLAkMFVWGADjXPcauvRh0nJtSNlkVYriPHEgPZdTnDR517tR3aVg3SZu+bW/k58ExMyE/psSy58mz7sVF7p7bNpdRyg4AIDHlhSRkj0wD7qwnN0khbjXBwBC+yKKbbMvRNDHIOTorfEa/PNOaipIooooQiiiihCKKK5llCqWYgKoJJJwAAMkk+FCESSBQSxAAGSScAAcySeQr566W+l03Ra0smItskSyDQzdxVT/w/wB705p9LPS414WtbNitqDiRxoZyO7yj8u+stCEnABOTgAd/kKEKe3KP5dv2R/eSvK1zos6GhHGbi/B45FASEEqY1JzlyDqxwund36nQoQtnooooQivCaGbFZR0n9KxgLWlkwNwRiSTmIAfkX+nrXrWlxoc14SALKX6Q9+7SGUwPN+UUZYKrNw6aKxAwGPh5jxrOd2Q3VsxBVXld4weYRjkZFGxrZBHkdosS0jN2mZz7RYnmc1K58a6HDwTC7W471yXO52cJQY2jr1Tlc/8AelY9NQT9PlTWJqdIw9K1CCFiEAp5FJnnz8QPqK6AJ5HNI251qUg17qpc4tXgZai5bAH7vvGlRl/u+zqQj48m0+Yq4LAOeKSdQf8A+aG5B5IAcw2CsxuNkTw+2hx+IdofEUnHJWmOGHLB91QO0thxvk8PCfLlTMclpr8YDs8UqhcXJxoTXVrtpl9rUUvfbvyLkr2h5c/hUU6EaEYqzW4JxgikbQoqwxXaSjsnB8KYTgo2nKooZByNDUhDtDjHC2jDkfGrNVqP4fRu3cJ5BMG5Yz4U+t7zuao2GENryP8AOnIhPfVgshKyNapeMA8qcRxDvqJgVl5VIJcdkk6YGT7qreNIvokXREuAbvase5tvpPJ+KXgU+KxqAf8AqZ6soWordi34LWEEYLIHYfpSdtv3qlQK5dpJFnrv8911GRQkLRyFNHwFfoqf0qbt/arJnQZlgzIuOZXH5RfHlrjxUVgNfVxx6185b+7u/Y72SMDEbHji/UbXA9DlfdSWSyu0E5hyWNBW3dAe83X2DW7H8pbMAB/y2GUPuIYe6tIS/jLlA6FxzUMCfhXyXuFt77LeIWdkik/JzcLFeyToTg9zcJ9M1v52VHjAGCOTAkMD48VURxGTkmJZxEQCFfC1Qd/vfDG3CoaTHtlMEIO/J7yPCoSSOZ14JJ2MQ7tAxHgzcyK5aaKMcKjQdy8vf41YzHcTuq3ZI/gFq7W1ysih0IZWGQRyNKVn+y9uG2kJUEwse0n4f0k/pUrL0gRpxsyN1KZ/KAj2RzLA4wKqdG5ppMtcCLVnublY0Z3YKiglmYgBQNSSTyFfOXSt0uNfE29qWW1B7TcmmI8e8J4Dv76b9KfSw+0WMFvxJaKRodGmI1DOO4AjRfeddBncULMwVQWZiAoAJJJOAABzOe6q1JEcZYgAEkkAADJJPIAeNfQfRL0Qi1C3d6oNwRmOMjIh7wWH/E+lLdE3RGtmFurtQ10RlEOCsAI+Bk8+7kO81qlCECvK9ooQu65d8Cuqgt5r8xocUIWfdKHSkULWli2ZuU0o5QjkQp/H9PXllP2FVXiUls6uTq3EeZY9+T31MSWYe8vEOhLiVfPjGT86avbvA+eRHwNLN4gcfI26dO9MHEEsW/VL7vT+0vvFWBBmoaweMycfsMc5A9gk+A7qm1weWK7HCzosttsO/Udy47iWI/Hk7Q2PXovFSlEjzXqrS8aDvrRLllFdRQnNP4SRSEcePHFdSXiDTi/nSzrcV5dJ4tww+8B60obsd7L7jUU+0F8aTe6Q/dH0oEFqBeprrF/F8xXQZT5/Oq2zIeQI9DQH/CWqz1Hioa76KYuLWM8tD8Khdo7KVtGAPn3/ABpX7VIOeSPMf1rlrsnmKvY1zeq81EGwq3e7usPYOR4Hn7qhZrcqcEEEeVXlpaRnt1kGGAP19xqws7k/DnObs8Ks7OvdcHn9amYGzTC+3eK5aPXy7x/WjZ0xPZOjg44ToT5ipNdWxTErWSjWxTSJXs9txAIB/eOkf+dgp+WT7qXt7ThGZCV7OcelJ7BZ5LqLtKQgaTGMYKjhGT6v8qWzZKgdXXb57KPDIS/Kaeje1/pF/otHjjAAHhp7u6lQtQ/2x+8/CvPtLeJrCpbBhJNlTVUPpd3d+0WfXKPylv2tOZjOOsHu0b3GrD1p8TXj4IIOoIII8QRgg1F7A5tKcbCxwcF81mvoHoz3iN3YqXP5SD8nKfIew3vXHvBrFN6thm0upIvug8UZ8UbVf6eoqT6Od4Ps12FY/k5sRv5EnsN7icejGs2F3q30U/NGJWLd7u5DHyFMnVe7SvGak55kjVnkYJGgLOx7gPr6edaVpNrQ1eyuqIzyMFRRlmbQAedY7vtvwbtuqiylsp0XkZCPvP8AyX3+nW/e/rXrdXHlLZD2V75CDo76emF7qqlvbs7KqAszEBVGpJPIAUhNNr7LU5HHXacuYoixCqCzEgAAZJJ5AAczWxbi9Hn2UCeU/wDidGTGoh7xjTV/E93IeNLbi7graATTANcEaeEQI5L4tqQT7hVzq2LHrdyplnPJilE3wmCBTCDIMgtxYQ47wOetWLY+0OvhSTGOIajwIyCPiKpMkgUZJwBzqx7mwOsB4xgM5ZAeYU45+/NUTRCOqVsMjn8wp+iq5vxvP9hhSTvaQL/0sT9BRShka00StWHAnmbrY2wrKTWedK+9At4AkWGuJm4IU89OJiPBQc+pFWzeTbaW0EkrnCojM3oAScY76xWxSW7ma+uc8Tgi3jP+6iPs/wCJhqT/AFxVOVkNx4y8/DxKohiMrtI+Kgha3SXfWzdWw6vgLJpnByMr4/yq0RxpMmoBHzrq4t8jyqPtg0baajw8q5eac5PaPtDuWxHEIthyTS/3aZdY+0vz+HfXOzLsBwsrPHzHEuv+ZSMGrXCwYZFdSWaOMOoP+vGvIeJyQm7IPeOalJixyt0vFjuKi7baMYJUPkjkThc/DlTppQdVwfRgf+/ypNdzIi2QzBfAc/jXj7nNnsTHHgy/zzW1D6UTRmtYP5h+oWLP6P4snJpb7inHDkjEbP6AnHqKdxsADxKqfrhRn0Gc/KmVru/cx54JVz7xn1rqy3ZmZuKdxzzwjXPqavk9LJS3bSPHc+SVb6M44dZc4ju2CfGNfGLB/Rxjy5V6yDTtoR7/AOlLybCLHnpXce7w7zWU70qzDvqHyTn/AK7gjofmmn2fwaIf5v5Cuv7Pc4xLGP8AC39ak12SgpZLNB3Uu70q4geT/IL0ej2CP4T8yoY7Edj/AHq+5f6mkH2A45SD3r/Q1ZcAchXhFVj0o4m3+08h9lP/AMDgH+z8z91VJdiS+ETe9lPu0phPYyLnMTgA81w4P+U5+VXh7cHlTd4sU/B6Z8QjPbpw8RX0S8no3hvHZsfG/qqPHIDyOfI6H4U2vrJJOejdzDQirtdWKP7aq3qP586irndlSPybsnke2Pnr866jC9NsaXbJYW+I3H3WNP6MzxHVjuB8j9lRdoRzr7TFlGgOSdPOrB0fW+ksh/RQfNj/APrSt3syWPJZQyAasuSPeOYqb3UsQtqrDTjLvjyLHhx/hC1uz5sGSxn4d4cLvbw/7XuHHLA2T1zNJ2A8bN/QeakK6C04js2PIUv9g86oq1J0gTHho4ad/Yj/AKFe/Y/Oiio+sCzvpT2B1kAuFHbh0bxMZP8AI6+81kua+nJtnq6srjiVgVYHvBGCK+dd49itaXMkDfcbsn8SnVT7wRSGVHR1d6bx5Q4aVrm629Mclgs8zhTEOCZmx7SgAH1bIx5ms33x32kvW4VykCnKp3k/ifHM/Sq4JzwleI8JIJXJwSORIruysnmkWOJS7uQqqOZJ/wBc6pdK5zQ1WiMA2vLS1eV1SNS7scKqjJJ8q23cfcFbFRJLhrhhqeYjB+6nn4mnm43R2tinWOQ1yw7bDUIDzRP5nmasrQnvpqCEN7TuaTmn1dlvJJUmzYpw0dIstNpcJpdtyJOMHIyMgnzHfV43dvpZY8yx8BGMHUBhjmFOoqlu5RkkUAmNuLB7/KtA2beLLEki8mAPoe8H0ORWbkg6lowVpUBtzZ63d6kL4Kw27OykacUsirGfhFJ8a8p3u4OOe9n0PFMIVP6MC8JH/wCRpaKQ0h25Wq6eSKmMJFAfPmVWekcNLFLFnHGjLnnjIxmqPuxtkYW0nHV3EaBVBPZlVRgMh7zheX/sNg3g2EJQSBrWX7y7phxwuCCpyjroyN3FT8KqzMVmUzS7Y9D4qmCd0LtQ+KXlTnUbdRnmOY5VHm12i6hXmiQLp1ipxu/mwbQaY5UhIb6MarFcDTUHqnPqD2awW8JyG77FaJzYyeqsFjfBtDow5j+YqRjk8aoT7wKrDrFkgfOnGpAz+sNCKsuxtsrMOyykjngg0jk4UkfaITEc7HbAqxRU4VvGmEL5p5E+lZD2pgpcUqGxULvHt4WkPHw8buwSKPlxu3IZ8O8+6q/tNto3kLQ9VBEkgAZg7swXILAaY1AxTuLwyfKAc0U26tKy5LI9jzWgRvnlqPKkZdoorBWkQMTgLxKCfQHnVHh6OwoxG08a96pK4BHgdaTuej6BFIMRydePicuD4hidK1x6OjrJ5fulDxD+6r/1uvfXauKz2w3imscJdcU9vyEwGZIx3CUD2hj73P6VeLC7inQPC6SKe9GBHvxyPrWHl4EuK6njboRyTkU7ZeSdGUeNeiTNAhHhSqRUjSuXK15IuaVaPFc4rw9yEyeOkGWpFxTaRK8BpSTC8RjG4THEVIXOgyRgfWm67cSFESSCSMKqrxJwSL2QBqAeLGnhUiy0y2hb8SEEd1amBnyYrrYoSsZKzRILCUs95rdiB1qjPcx4T7gwFT0ZXGQcjxyD9Ky25iHCVI4l4tR/3ptZ5hbKs4j/ABI7KyH9NVOCPPFfQuH8U/EnQ+gel9f3965jLwYmDW3VXwP2WuM47q8FUaHbFymCswkU8hIitkeTLwn5mn8G+cg/vIAR4xuMn/C4H71b5jlbzYfhv9LWK31T/YkafedP/KlaSlZv0xbrmSJLqNctF2ZMDUxnkTjuU/Jj4VcId8Lc6MXjP/MjdR/mAK/OpSG8jkXMbo4/RZW+lLvLZAW2rxHLCQ8tNeXz5L5h2fs+SeRY4kLux7Kj/Wnqa3fcLcNLBONsNcOO2/4QfuJ5eJ7/AICrJFZxoSURFJ5lVAJ9cUulVMxwzc7ley5JfsNl1keNcsR3ZoKYr0eQq5LrkrSJjpyI6az38anh1J7woJx64qJeG8ypNaXHYJGWI1L7o3PVwXDE/k42ZhnuwvE/u5GooX2fZilP+E09vbQxbLELAh7l0iYd+biQI3wUn4UnkyAjZaeHE4vAd1U3udbFLKHiGGdTK4/TlJlbPvc15UykeAAOQAA9BpXlJaSmZJNTy7vK7UaUwvtjJJzFP05V1U1FV+XdOPGgqFvtyfw1dnmA5kD1Nc/ak/EvxFe7oWU7R3YZQQyhl7wQCPgapO1t2jEwmtFCSpzjGiSL4Y5BueK+hbhY3GCV+IqsbQ3ZjZshl+IqLmhwohegkGwslTa11clY4YpLc85ZXXkBjSMHQk0/Xcu4kPavLw/qycPyAxWsbP3eiXmV+IqWitYV5FfiKoixIohTWBWPne87lZ1uv0WRrIssjTSOnsmWQvjOmQCMA+daDabvxoOVPUmQcivxFLK4PKmKpVJuuz0HdTXaGxEkB0qUooQsz2zuoyk4GR/KqPd7piN+sgaS2k/FCeEHH4l5EeVfQEkII1FVbenZChCQK8IBFFe2qPuLt+eaS5guSjvb9XiRV4eMOpPaHLOnd41bhVB3PmVNpXqMQGkjgKA6FuEMGK+OM1e64Di8TYspwaKGx8luYri+MWUqzZpMgVyDXpWsgutNUgJ51xJFXYYUoDUatCj3jptKlScqeFM5EqTTRUrVRv7ExtldVY9/d5U0e3wC0ehq13MIYYqIa11I8O6teLIJHil3x9yhLW7AONE8VPsH9X8B+Xl31KIARkZ9D3U3vrHTIGtRsG0HQ4Oo5YPd6eFdpwn0gkgpsnaZ5j3eC5finBY5wXM7L/I+9TePOms1umchBxdzDRviNa6t7tW5nBPzpVpAP+9fQYZYMtge2nBcY4ZOHJpstPgaXNrdTp7M8oHgx6wf9eT8DUlabzXKntLDKPLiiP1YfSotp/SvYnPkPXuquXBhO4BHuP6ckyzimSPbp3vA+ux81aU3wjH97FNH58IkX3cBJx6indrvJbyHEc0ZPhxBW/ytg1TZr8Dz8/6U2kQSDBGfUA/Ws92C8ey75/t9k8ziELh22EflP6H7rQGeSVzHHpgDjbwB7l86mLDd8IMD3nvPqaovRRsET/bXEssXV3HVR9U5UDhUFuz7Lat3g1oA2Xex/wB3dJKPCeFQ3pxw8P7prAle7UQV0sUMWgFjufeKPlf1T632aF1phtZesvbOL8HW3J/+2vVLn3z/ACo/tm7jx11kW8TbyrIPXhkCH3DNcbBmM95PccEqKscUKLLG0bZBaSQgMORLKM8uzVJdeyYZGY7ea2B5EHnt096soFFe0VYlVynKuq5TlXpoQsQ6ddby3BHKB/4gqkvuzKLNLwKGgYurEc4ykhj7Y8CV5jl31denH88t/wBg/wDEFd7G3iNlsW0k4BIjXM6TIQDxxtJccQXz0B88Y760MnLnxcaAwNDi5wFHqO0a8Dtt4oaASbWa9WPCn+xdim4eREGqQTS+pjTKj3sUHpmn++GwktZlMJDW06CW3I1HBplc/o5HuYVY+huANcXRIziGNf8AO75+PDTGbxJrOHOzIu6xfvoj3jcFRa069JWeqg54FKW9kZHVI043YgIqjJY+ArgR8PZ/DkfDTX4VedkyDZltDMQDeXhURcQz1MBZQWwe9gQfUjuBprNzPURgsbb3ey3vPPfwA3KGts+Cqu3t3ntJRDKF6zq1dguoXj4uznvI4TW/9H90WtIQe6KMfBBWR9LQ/wDqTfsIvrJWq9HH5rF+zT90Vkmd2RhQTP5uFmvEL3k4hXEUUUUmvUVGbdtOOMjyqTrlloQsJ3n3e4myCY5YzmKVfaVu71B8Kn90N4HurOKWQASHiV8cuJHZcj1wD76nd8tmY7QFZzsLbZ2axiuFzavIzJMo1iZznhlH4cnn5fDF4xhuyIbYLcD8a6pzDlEb+0ditB68UoLivCARXix1wBNbLdpddYPCvQ4/9qDGK86sUHZGyVD0lLHmuuKuiaOa8UTcxYqLvkPtDmPnVimUHSoq6g7qZhehwsKOt5VkHn3j61HbT2P3pjz8a8v4TG/Eumad2e1g2jaHxrSAczts5Kg0ey5VcgqfCpGyueMYPMfOpPaWzUkOVIDke41WrxepPbPBg8ycfAmt7hnE5Md+qP4jvWVn8PjyWaZPge5SpwDyrmQk99Q8288ZGBJlzoAi8ZPoB313ZR3tyAkUTRhv97LhSBnXCcya+jx8WhkjEhsHu6riXcJna8sHz/Ve7VuWTCIOOaQ8MSc8k/eI8APdUvszc26kYB7yQcvYRF+BxV03I6NI4T1smZJmHalfVvMKOSj0q/W+x0TkKxsnMfM6xsO5bmNhMhZRAJ6mlFbibqpYWxiRncu7SO744mZsZJx6VY8UKMV7SKeXmKMV7RQhFFFFCFynKvTXicq9NCFh/Tj+eW/7B/4gqLvv/L9p/wCrl/iXNSnTj+eW/wCwf+IKir7/AMv2n/rJf37mnsn/AOeJ/ij6PXg5n3Ly2U3OxZFPt2E3Gh/5TDLD0HE/+UVKdCrf+Iuh4xQn4PJ/Wo/owAkkvLZtVns3yP1W4D/G+VL9DjEXFznn9mXPkQx/nWbxIacXOx+gLXD/ADkX/uBU27uaVVN3NnfarqCLmJZRxafcyXkz6qGHvFSW+G1Ov2mzD2I54oUxyCxSqpAH63GffTrohi/8Xx90VnI+fA5iUfIt8DVXgl45Ef8AFKj+9pQx+tbQ/pM598o4wB732T5NCr/h95Vt6W/9pt+wi+slat0cfmsX7NP3RWU9LX+02/YRfWStW6OPzWL9mn7orNx/6sxvyj6KR9sq4CigUVWhFR+3Nuw2cDz3D8EUYHE2CeZCqAFBJJJA99PnOhrJOmDaxNnLH3F4flNGf5V4hSG0OlW3lB4rO+6o5CzdTlSPErniA91Z7vbti3u7aZbVy5HCWQqUcKrqWIVgCcAd2a0yM6DlyH0qK23upbXeDPGHK8iCVb0JXUjyNctF6RDVplZQ8FqO4eatpTvZe37ecIIZUdmiEgUHtcHLJU6jHI0x3k3sW0aONY3mml4ikaEDRebMToBWcXm7D7OnVVPA3WcdpddxbGOpn7hkfXPiBou4+6M91JLfXkfVyyYSOM5/JxJppnXtNk+mPGvIOCQySNla7VGRfjfch+Y9rS0inKEbbu05vZWC2UjwMzj3+z4VF7YN1FE0lxf3JC40iVIySSAoAXnqR31tkG6qKNRVD392IJEaLVclSCBqCpDA6+YFb8eDjximsHySDppHc3FV3dffDaHGsdxazSxkgCXqzHIBoOJ1J4T493vrQ8iqDZb6T2wC38ZdBoLmFc6eMqcxy5gfGpS46RLFTgTcZPIRo7/QY+NcfxHCndL2Ya/LZB+3ktfHmjDN3/NWaRaZzx5GKrTdJKE4jtLx/Pqwq/Emml7v5O8EjW1q3WxOFlRu0YwwyjlE1YHX4UszhWWKJbQ8SArfxUXIG/cpXatoWUjv/wBYqsZ+I503stuXUpzHd28zHUxPGIyuuoXHaGOWtLDY99cv7MUAOjEEux81GPrW/DwydnZdVd9pN+XG7cWlJ95ViADAux/u0UEux8gOVP8AZO4k90yzXo4j/u4eaRg/i/E3jVt3J6MYoD1hBeU+1I+rHxx4D0rRrexVBgCtnGwo4O0Nz3/ZIyzuk26LPdm9HqoOxGifqqo+gq1bJ3XWPU86sAWvadVC4SMDQV3RRQhFFFFCEUUUUIRRRRQheCg17XhoQsP6cfzy3/Yv/EFRlxAz7AtQis5F5KSFVmOOK4GcKD4ipPpx/PLf9g/8QUlYbwTWew7aS3YI7XUyElQ3ZLznkfNR8Kazi8QYpjALvWCrNDk7rv8ARDeZvuTjdywttkdVc3s0izzRMFhVCwVGKM2QoJJGFBOQM91KdF6Rwrc3krBY55xBAW04h1rgac9WcL/hNFzbQ7cjgZZlhvIl4ZUOCShI6wqvMjOqty1wcUw6T9nTqYII4JBaQoFiKDiDSEcOoTJDY0GRrxN41z5d+Me7EneWzSn+lvYNawktDdhd7UbO1q32e0BsOSQ2HNDsu7voLrrFV0EUbIhY9WxcgjH6LLrrqp8Kjdu7nm2lga3L3FvNwPE6ozEKGUkPwjHIgg6ZB5aVcdq7nzbQtLWW4xbXMSlZ2lx2oh948JxxaBhkjGWziovau/32Y29rs2VWhhVI2kID9Ycgdk8tNdRoS3lTeLlySy6sY6pN2zC+x2G6Q4GjRPMAXdrwt2o8uijulr/abfsIvrJWq9HH5rF+zT90VlXSz/tNv2EX1krVejj81i/Zp+6Kfx/6sxvyj6Ks+2VcaKK4d8DJqtCQv7xY0ZmIAAJJOgAGpJNYleSHa9wWGVsI39rkbllPJe8KCOf8+Uj0m74TSzT7Oht2cvBxcfWKuVbskhSNQCcc+6pHYtv1dvEhHCVjRSByBCjI086xeL5zsaMNjPaPkO9O4cAkdbuQTsNSMG2YWMgEqExf3naHY/Wzy9aRv9sQQECaaOMnkGcAn0Gc41ql7J3QhutpXUU6nrRKZUGSBJC2NRjRlz9a5rh/DhluIeSNrB799/etLIyPVAEC1PwRf23crDHn7BCweeTBAmkU9mJM4PD3kj+mdktrcIoA5AY+FMdg7GW3jVEUKFAAAAAA8ABUrXb42OzGjEcfIfzaxJJHSO1ORURtXYSyg6a1L0Uwq1nF7ua2dBpSMG45UeyqjmdAMeJrR7iQKMnFZDvBt19sO0UTdXs2NsSyZ4TdMD7CH/hg8z31TNKyFhe/kP5+amxpeaCj9s7Yt0cw23FdzjTghHEFOo7cnsjl4mjdXYFylxJdTGOIyRhTCnaOhHCXblxDBGmedWKxsUgQLFEiJ3cCgA+eRz9adMwI/nXH53GXztMbG009+5/ZbUGEIyHONlQe2N2ba4OZYV4/xr2H05YZcGmu7m2TsuUR3mZbJ2AjuDq8DE6LN4p+l3fITrMeR1qP2jbrIjI44lYEEHwPjVWBxGXHcATbeo+ysyMVsg2FFa7DjA4cYIGCO8d1d5rHNy+kb+zlWzv+sMKELbXIXiUR4wqTY1HDgAED6Zqb3s6Xo0xDs0pc3DLnjBDQRA/ekYHU/ojw18K7dsrHM1g7LALHA6SN1pGaM1g97v8A7YuD2WW0ESBW6tUcTPk5deMEgYxp3efcv0cb67Vnv1Rmmu7fiMc7NGiJEcjtB1AHEv4c6gnTlXjZmPNNNqTonNFkLcqKKKtVaKKKKEIooooQiiiihCK8Ne0UIWHdOP55b/sH/iCmuxpLGfZUFtdXYt2SeWQgFeLV5eHPEpGCHzUv02bHlaaGZFLIqOj4BJUllYEjw56+VZYDWucQZmNG0PLS06gW1di+8EdVG9JWsbj7D2fFcs9remeXqJBwng7Klk4nHCo1GFHvqS3Fe2QyJBtGW7HDxFZGD9Xg6spxkelZXutt02d1HPjiUZWQd5jbAfh8xgEeYrT92d2Fjuprq2dXtbmFmTB9l2YMy+mSSPDUHkK43j2E7HMpyJnEOa3SSG7lp3aTp2NGxVWmInWBQXO70FrLJcsu0ZLwSwMJo3KlFQ4BYKFAXGSMeDGqtButslSp/tQnhII7UOuCCM9nypWeBdj7PeAsr310gV+Ej8knCV588DLY8WbwqgAVqcL4dLOZZYZ3tjNBpAYNQaKutPLoD1Cre+qsbqz9I+04ri+aSF1kQwxjiU5GQZMj3ZHxrX+jj81i/Zp+6K+f7WzeVuGNSzeXd6+FfRG4lmY7dFP3UUfBcfyrXyMdmLjxY7TekV4/FQBskq00w2wDwHhp/XLpkVnr1YbvRsaWWZJY5Whmj4gHChsq3NSCQPOm8eydoyDga9bg+8Y4URyPJhy9RWzTbvIxyRSsGxY15CqnwxvOpzQT4gKQe4CgVjlr0eRLkPEZC4Id3JZyDoe0TofMYq69HHR6LJ5ZpJWnkdVjiZhrHAuoTPiTjPceEaVdmsFPdSyJgYFWUFFd0UUV6hFFFFCFV9653AIWsh/+XyjIcyvFxFkiLsI0yckBVx31v89or8xmm02xY2GMUbIWDR2l1Z5NnMxQD83ly6HA5IxOV5VbN39updwrIg4TykQ80ce0rDn8qmd5d2+DLLWebqSJ9vupVIWPsx47pJBqz+RGo08TWFxfCifCZapw7uvgtHBmeJAzmD5K8unhr9aZzJTqa6yOzj1FU+53tlnkeOyhEhU8LSscRA47sat7q5bFxJZ3VGFrzSsiFuS+0kGDxez35xj35qo7OM5jMtrFGsQYkLjDTAHDY8OWnnVz2T0cS3TBr2Vpe/q0ykQ78YGCfXSrx/8AAaqqqgCqoAAAwAPAV2WJw/1TSJDf0WJPlF57Gyyaz2jcTkC2tnJOMmX8mqnv588eVbB0W7rS2Vq6zujSSzPM3ADwqXCgqM8/ZOuBzp/svdQJgnnVjjTAwKdhx44fYCXkmfJ7RXdFFFXqpFFFFCEUUUUIRRRRQhFFFFCEzvtnLKMGs+3l6LIpCWUcLfiXT4jka02vGFTZI5htppC+aNs7lXFvnK8aj7yj6rnPwzS25u+T2LSD2o3SQ8BJwsyqTGR4cRHCfUHure9q2iEHKisr3z2HAe11ahuIDIyCRkDUg686efKzMjOPlN1NP6KI7JsLPD1txKzHiklc5c4ySTpk+A7vIDFWvYPRzJKQZc4/Cufm39Ktu7WyolwFjUDyH18a0XZtsoAwAK9mzXVoiGkDb+e5AA5qt7A3GjiUdkADuxVvt7YIMCla9rNO+5UkUUUUIRRRRQhFFFFCEUUUUIRRRRQhFFFFCFVt85TwEa6g8qxW0ElipgeF7i3JYxNGB1iEnPDIORH6Xl7q33bkClTkZqkGzTj9kVVNCyZul42VkcjojqbzVEsdkbQvD1YX7NAx7WXDScHguBoTyrV92txooI1RVCqo0H1J8SfGn+wLVQBhRVhFEUTIhTBS8fK6U242kYLRU5Cl8UUVaoIooooQiiiihCKKKKEIooooQiiiihC//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5" name="Picture 2"/>
          <p:cNvPicPr>
            <a:picLocks noChangeAspect="1" noChangeArrowheads="1"/>
          </p:cNvPicPr>
          <p:nvPr/>
        </p:nvPicPr>
        <p:blipFill>
          <a:blip r:embed="rId2" cstate="print"/>
          <a:srcRect/>
          <a:stretch>
            <a:fillRect/>
          </a:stretch>
        </p:blipFill>
        <p:spPr bwMode="auto">
          <a:xfrm>
            <a:off x="2143562" y="2734574"/>
            <a:ext cx="5092451" cy="2961936"/>
          </a:xfrm>
          <a:prstGeom prst="rect">
            <a:avLst/>
          </a:prstGeom>
          <a:noFill/>
          <a:ln w="9525">
            <a:noFill/>
            <a:miter lim="800000"/>
            <a:headEnd/>
            <a:tailEnd/>
          </a:ln>
          <a:effectLst/>
          <a:extLst>
            <a:ext uri="{909E8E84-426E-40DD-AFC4-6F175D3DCCD1}">
              <a14:hiddenFill xmlns:a14="http://schemas.microsoft.com/office/drawing/2010/main" xmlns="">
                <a:solidFill>
                  <a:srgbClr val="7AA1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0244417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b="1" dirty="0" smtClean="0"/>
              <a:t>Закон України «Про звернення громадян»</a:t>
            </a:r>
            <a:r>
              <a:rPr lang="uk-UA" sz="2200" dirty="0" smtClean="0"/>
              <a:t> (1996 р.) регулює питання практичної реалізації громадянами України наданого їм Конституцією України права вносити в органи державної влади, об'єднання громадян відповідно до їх статуту пропозиції про поліпшення їх діяльності, викривати недоліки в роботі, оскаржувати дії посадових осіб, державних і громадських органів. </a:t>
            </a:r>
          </a:p>
          <a:p>
            <a:pPr>
              <a:buNone/>
            </a:pPr>
            <a:r>
              <a:rPr lang="uk-UA" sz="2200" dirty="0" smtClean="0"/>
              <a:t>	Закон забезпечує громадянам України можливості для участі в управлінні державними і громадськими справами, для впливу на поліпшення роботи органів державної влади і місцевого самоврядування, підприємств, установ, </a:t>
            </a:r>
          </a:p>
          <a:p>
            <a:pPr lvl="3">
              <a:buNone/>
            </a:pPr>
            <a:r>
              <a:rPr lang="uk-UA" sz="2200" dirty="0"/>
              <a:t>	</a:t>
            </a:r>
            <a:r>
              <a:rPr lang="uk-UA" sz="2200" dirty="0" smtClean="0"/>
              <a:t>організацій незалежно від форм власності,  для відстоювання своїх прав і законних інтересів та відновлення їх у разі порушення. </a:t>
            </a:r>
            <a:endParaRPr lang="ru-RU" sz="2200" dirty="0" smtClean="0"/>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r>
              <a:rPr lang="uk-UA" sz="1600" b="1" dirty="0" smtClean="0"/>
              <a:t>	</a:t>
            </a:r>
            <a:r>
              <a:rPr lang="uk-UA" sz="2200" b="1" dirty="0" smtClean="0"/>
              <a:t>Закон України «Про державну службу» </a:t>
            </a:r>
            <a:r>
              <a:rPr lang="uk-UA" sz="2200" dirty="0" smtClean="0"/>
              <a:t>(1993 р.) регулює суспільні відносини, які охоплюють діяльність держави щодо створення правових, організаційних, економічних та соціальних умов реалізації громадянами України права на державну службу. </a:t>
            </a:r>
            <a:endParaRPr lang="ru-RU" sz="2200" dirty="0" smtClean="0"/>
          </a:p>
          <a:p>
            <a:pPr>
              <a:buNone/>
            </a:pPr>
            <a:r>
              <a:rPr lang="ru-RU" sz="2200" dirty="0" smtClean="0"/>
              <a:t>	</a:t>
            </a:r>
            <a:r>
              <a:rPr lang="ru-RU" sz="2200" dirty="0" err="1" smtClean="0"/>
              <a:t>Державна</a:t>
            </a:r>
            <a:r>
              <a:rPr lang="ru-RU" sz="2200" dirty="0" smtClean="0"/>
              <a:t> служба в </a:t>
            </a:r>
            <a:r>
              <a:rPr lang="ru-RU" sz="2200" dirty="0" err="1" smtClean="0"/>
              <a:t>Україні</a:t>
            </a:r>
            <a:r>
              <a:rPr lang="ru-RU" sz="2200" dirty="0" smtClean="0"/>
              <a:t> </a:t>
            </a:r>
            <a:r>
              <a:rPr lang="uk-UA" sz="2200" dirty="0" smtClean="0"/>
              <a:t>–</a:t>
            </a:r>
            <a:r>
              <a:rPr lang="ru-RU" sz="2200" dirty="0" smtClean="0"/>
              <a:t> </a:t>
            </a:r>
            <a:r>
              <a:rPr lang="ru-RU" sz="2200" dirty="0" err="1" smtClean="0"/>
              <a:t>це</a:t>
            </a:r>
            <a:r>
              <a:rPr lang="ru-RU" sz="2200" dirty="0" smtClean="0"/>
              <a:t> </a:t>
            </a:r>
            <a:r>
              <a:rPr lang="ru-RU" sz="2200" dirty="0" err="1" smtClean="0"/>
              <a:t>професійна</a:t>
            </a:r>
            <a:r>
              <a:rPr lang="ru-RU" sz="2200" dirty="0" smtClean="0"/>
              <a:t> </a:t>
            </a:r>
            <a:r>
              <a:rPr lang="ru-RU" sz="2200" dirty="0" err="1" smtClean="0"/>
              <a:t>діяльність</a:t>
            </a:r>
            <a:r>
              <a:rPr lang="ru-RU" sz="2200" dirty="0" smtClean="0"/>
              <a:t> </a:t>
            </a:r>
            <a:r>
              <a:rPr lang="ru-RU" sz="2200" dirty="0" err="1" smtClean="0"/>
              <a:t>осіб</a:t>
            </a:r>
            <a:r>
              <a:rPr lang="ru-RU" sz="2200" dirty="0" smtClean="0"/>
              <a:t>, </a:t>
            </a:r>
            <a:r>
              <a:rPr lang="ru-RU" sz="2200" dirty="0" err="1" smtClean="0"/>
              <a:t>які</a:t>
            </a:r>
            <a:r>
              <a:rPr lang="ru-RU" sz="2200" dirty="0" smtClean="0"/>
              <a:t> </a:t>
            </a:r>
            <a:r>
              <a:rPr lang="ru-RU" sz="2200" dirty="0" err="1" smtClean="0"/>
              <a:t>займають</a:t>
            </a:r>
            <a:r>
              <a:rPr lang="ru-RU" sz="2200" dirty="0" smtClean="0"/>
              <a:t> посади в </a:t>
            </a:r>
            <a:r>
              <a:rPr lang="ru-RU" sz="2200" dirty="0" err="1" smtClean="0"/>
              <a:t>державних</a:t>
            </a:r>
            <a:r>
              <a:rPr lang="ru-RU" sz="2200" dirty="0" smtClean="0"/>
              <a:t> органах та </a:t>
            </a:r>
            <a:r>
              <a:rPr lang="ru-RU" sz="2200" dirty="0" err="1" smtClean="0"/>
              <a:t>їх</a:t>
            </a:r>
            <a:r>
              <a:rPr lang="ru-RU" sz="2200" dirty="0" smtClean="0"/>
              <a:t> </a:t>
            </a:r>
            <a:r>
              <a:rPr lang="ru-RU" sz="2200" dirty="0" err="1" smtClean="0"/>
              <a:t>апараті</a:t>
            </a:r>
            <a:r>
              <a:rPr lang="ru-RU" sz="2200" dirty="0" smtClean="0"/>
              <a:t> </a:t>
            </a:r>
            <a:r>
              <a:rPr lang="ru-RU" sz="2200" dirty="0" err="1" smtClean="0"/>
              <a:t>щодо</a:t>
            </a:r>
            <a:r>
              <a:rPr lang="ru-RU" sz="2200" dirty="0" smtClean="0"/>
              <a:t> практичного </a:t>
            </a:r>
            <a:r>
              <a:rPr lang="ru-RU" sz="2200" dirty="0" err="1" smtClean="0"/>
              <a:t>виконання</a:t>
            </a:r>
            <a:r>
              <a:rPr lang="ru-RU" sz="2200" dirty="0" smtClean="0"/>
              <a:t> </a:t>
            </a:r>
            <a:r>
              <a:rPr lang="ru-RU" sz="2200" dirty="0" err="1" smtClean="0"/>
              <a:t>завдань</a:t>
            </a:r>
            <a:r>
              <a:rPr lang="ru-RU" sz="2200" dirty="0" smtClean="0"/>
              <a:t> і </a:t>
            </a:r>
            <a:r>
              <a:rPr lang="ru-RU" sz="2200" dirty="0" err="1" smtClean="0"/>
              <a:t>функцій</a:t>
            </a:r>
            <a:r>
              <a:rPr lang="ru-RU" sz="2200" dirty="0" smtClean="0"/>
              <a:t> </a:t>
            </a:r>
            <a:r>
              <a:rPr lang="ru-RU" sz="2200" dirty="0" err="1" smtClean="0"/>
              <a:t>держави</a:t>
            </a:r>
            <a:r>
              <a:rPr lang="ru-RU" sz="2200" dirty="0" smtClean="0"/>
              <a:t> та </a:t>
            </a:r>
            <a:r>
              <a:rPr lang="ru-RU" sz="2200" dirty="0" err="1" smtClean="0"/>
              <a:t>одержують</a:t>
            </a:r>
            <a:r>
              <a:rPr lang="ru-RU" sz="2200" dirty="0" smtClean="0"/>
              <a:t> </a:t>
            </a:r>
            <a:r>
              <a:rPr lang="ru-RU" sz="2200" dirty="0" err="1" smtClean="0"/>
              <a:t>заробітну</a:t>
            </a:r>
            <a:r>
              <a:rPr lang="ru-RU" sz="2200" dirty="0" smtClean="0"/>
              <a:t> плату за </a:t>
            </a:r>
            <a:r>
              <a:rPr lang="ru-RU" sz="2200" dirty="0" err="1" smtClean="0"/>
              <a:t>рахунок</a:t>
            </a:r>
            <a:r>
              <a:rPr lang="ru-RU" sz="2200" dirty="0" smtClean="0"/>
              <a:t> </a:t>
            </a:r>
            <a:r>
              <a:rPr lang="ru-RU" sz="2200" dirty="0" err="1" smtClean="0"/>
              <a:t>державних</a:t>
            </a:r>
            <a:r>
              <a:rPr lang="ru-RU" sz="2200" dirty="0" smtClean="0"/>
              <a:t> </a:t>
            </a:r>
            <a:r>
              <a:rPr lang="ru-RU" sz="2200" dirty="0" err="1" smtClean="0"/>
              <a:t>коштів</a:t>
            </a:r>
            <a:r>
              <a:rPr lang="ru-RU" sz="2200" dirty="0" smtClean="0"/>
              <a:t>. </a:t>
            </a:r>
            <a:r>
              <a:rPr lang="ru-RU" sz="2200" dirty="0" err="1" smtClean="0"/>
              <a:t>Ці</a:t>
            </a:r>
            <a:r>
              <a:rPr lang="ru-RU" sz="2200" dirty="0" smtClean="0"/>
              <a:t> особи </a:t>
            </a:r>
            <a:r>
              <a:rPr lang="ru-RU" sz="2200" dirty="0" err="1" smtClean="0"/>
              <a:t>є</a:t>
            </a:r>
            <a:r>
              <a:rPr lang="ru-RU" sz="2200" dirty="0" smtClean="0"/>
              <a:t> </a:t>
            </a:r>
            <a:r>
              <a:rPr lang="ru-RU" sz="2200" dirty="0" err="1" smtClean="0"/>
              <a:t>державними</a:t>
            </a:r>
            <a:r>
              <a:rPr lang="ru-RU" sz="2200" dirty="0" smtClean="0"/>
              <a:t> </a:t>
            </a:r>
            <a:r>
              <a:rPr lang="ru-RU" sz="2200" dirty="0" err="1" smtClean="0"/>
              <a:t>службовцями</a:t>
            </a:r>
            <a:r>
              <a:rPr lang="ru-RU" sz="2200" dirty="0" smtClean="0"/>
              <a:t> </a:t>
            </a:r>
            <a:r>
              <a:rPr lang="ru-RU" sz="2200" dirty="0" err="1" smtClean="0"/>
              <a:t>і</a:t>
            </a:r>
            <a:r>
              <a:rPr lang="ru-RU" sz="2200" dirty="0" smtClean="0"/>
              <a:t> </a:t>
            </a:r>
            <a:r>
              <a:rPr lang="ru-RU" sz="2200" dirty="0" err="1" smtClean="0"/>
              <a:t>мають</a:t>
            </a:r>
            <a:r>
              <a:rPr lang="ru-RU" sz="2200" dirty="0" smtClean="0"/>
              <a:t> </a:t>
            </a:r>
            <a:r>
              <a:rPr lang="ru-RU" sz="2200" dirty="0" err="1" smtClean="0"/>
              <a:t>відповідні</a:t>
            </a:r>
            <a:r>
              <a:rPr lang="ru-RU" sz="2200" dirty="0" smtClean="0"/>
              <a:t> </a:t>
            </a:r>
            <a:r>
              <a:rPr lang="ru-RU" sz="2200" dirty="0" err="1" smtClean="0"/>
              <a:t>службові</a:t>
            </a:r>
            <a:r>
              <a:rPr lang="ru-RU" sz="2200" dirty="0" smtClean="0"/>
              <a:t> </a:t>
            </a:r>
            <a:r>
              <a:rPr lang="ru-RU" sz="2200" dirty="0" err="1" smtClean="0"/>
              <a:t>повноваження</a:t>
            </a:r>
            <a:r>
              <a:rPr lang="uk-UA" sz="2200" dirty="0" smtClean="0"/>
              <a:t> (ст. 1)</a:t>
            </a:r>
            <a:r>
              <a:rPr lang="ru-RU" sz="2200" dirty="0" smtClean="0"/>
              <a:t>. </a:t>
            </a:r>
          </a:p>
          <a:p>
            <a:pPr>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r>
              <a:rPr lang="uk-UA" sz="2200" b="1" dirty="0" smtClean="0"/>
              <a:t>Законом України «Про політичні партії в Україні»</a:t>
            </a:r>
            <a:r>
              <a:rPr lang="uk-UA" sz="2200" dirty="0" smtClean="0"/>
              <a:t> (</a:t>
            </a:r>
            <a:r>
              <a:rPr lang="uk-UA" sz="2200" b="1" dirty="0" smtClean="0"/>
              <a:t>2001 р.) з</a:t>
            </a:r>
            <a:r>
              <a:rPr lang="uk-UA" sz="2200" dirty="0" smtClean="0"/>
              <a:t>акріплюється право громадян на свободу об'єднання у політичні партії для здійснення і захисту своїх прав і свобод та задоволення політичних, економічних, соціальних, культурних та інших інтересів визначається і гарантується Конституцією України. </a:t>
            </a:r>
          </a:p>
          <a:p>
            <a:pPr>
              <a:buNone/>
            </a:pPr>
            <a:r>
              <a:rPr lang="uk-UA" sz="2200" dirty="0" smtClean="0"/>
              <a:t>	</a:t>
            </a:r>
            <a:r>
              <a:rPr lang="ru-RU" sz="2200" dirty="0" err="1" smtClean="0"/>
              <a:t>Встановлення</a:t>
            </a:r>
            <a:r>
              <a:rPr lang="ru-RU" sz="2200" dirty="0" smtClean="0"/>
              <a:t> </a:t>
            </a:r>
            <a:r>
              <a:rPr lang="ru-RU" sz="2200" dirty="0" err="1" smtClean="0"/>
              <a:t>обмежень</a:t>
            </a:r>
            <a:r>
              <a:rPr lang="ru-RU" sz="2200" dirty="0" smtClean="0"/>
              <a:t> </a:t>
            </a:r>
            <a:r>
              <a:rPr lang="ru-RU" sz="2200" dirty="0" err="1" smtClean="0"/>
              <a:t>цього</a:t>
            </a:r>
            <a:r>
              <a:rPr lang="ru-RU" sz="2200" dirty="0" smtClean="0"/>
              <a:t> права </a:t>
            </a:r>
            <a:r>
              <a:rPr lang="ru-RU" sz="2200" dirty="0" err="1" smtClean="0"/>
              <a:t>допускається</a:t>
            </a:r>
            <a:r>
              <a:rPr lang="ru-RU" sz="2200" dirty="0" smtClean="0"/>
              <a:t> </a:t>
            </a:r>
            <a:r>
              <a:rPr lang="ru-RU" sz="2200" dirty="0" err="1" smtClean="0"/>
              <a:t>відповідно</a:t>
            </a:r>
            <a:r>
              <a:rPr lang="ru-RU" sz="2200" dirty="0" smtClean="0"/>
              <a:t> до </a:t>
            </a:r>
            <a:r>
              <a:rPr lang="ru-RU" sz="2200" dirty="0" err="1" smtClean="0"/>
              <a:t>Конституції</a:t>
            </a:r>
            <a:r>
              <a:rPr lang="ru-RU" sz="2200" dirty="0" smtClean="0"/>
              <a:t> </a:t>
            </a:r>
            <a:r>
              <a:rPr lang="ru-RU" sz="2200" dirty="0" err="1" smtClean="0"/>
              <a:t>України</a:t>
            </a:r>
            <a:r>
              <a:rPr lang="ru-RU" sz="2200" dirty="0" smtClean="0"/>
              <a:t> в </a:t>
            </a:r>
            <a:r>
              <a:rPr lang="ru-RU" sz="2200" dirty="0" err="1" smtClean="0"/>
              <a:t>інтересах</a:t>
            </a:r>
            <a:r>
              <a:rPr lang="ru-RU" sz="2200" dirty="0" smtClean="0"/>
              <a:t> </a:t>
            </a:r>
            <a:r>
              <a:rPr lang="ru-RU" sz="2200" dirty="0" err="1" smtClean="0"/>
              <a:t>національної</a:t>
            </a:r>
            <a:r>
              <a:rPr lang="ru-RU" sz="2200" dirty="0" smtClean="0"/>
              <a:t> </a:t>
            </a:r>
            <a:r>
              <a:rPr lang="ru-RU" sz="2200" dirty="0" err="1" smtClean="0"/>
              <a:t>безпеки</a:t>
            </a:r>
            <a:r>
              <a:rPr lang="ru-RU" sz="2200" dirty="0" smtClean="0"/>
              <a:t> та </a:t>
            </a:r>
            <a:r>
              <a:rPr lang="ru-RU" sz="2200" dirty="0" err="1" smtClean="0"/>
              <a:t>громадського</a:t>
            </a:r>
            <a:r>
              <a:rPr lang="ru-RU" sz="2200" dirty="0" smtClean="0"/>
              <a:t> порядку, </a:t>
            </a:r>
            <a:r>
              <a:rPr lang="ru-RU" sz="2200" dirty="0" err="1" smtClean="0"/>
              <a:t>охорони</a:t>
            </a:r>
            <a:r>
              <a:rPr lang="ru-RU" sz="2200" dirty="0" smtClean="0"/>
              <a:t> </a:t>
            </a:r>
            <a:r>
              <a:rPr lang="ru-RU" sz="2200" dirty="0" err="1" smtClean="0"/>
              <a:t>здоров'я</a:t>
            </a:r>
            <a:r>
              <a:rPr lang="ru-RU" sz="2200" dirty="0" smtClean="0"/>
              <a:t> </a:t>
            </a:r>
            <a:r>
              <a:rPr lang="ru-RU" sz="2200" dirty="0" err="1" smtClean="0"/>
              <a:t>населення</a:t>
            </a:r>
            <a:r>
              <a:rPr lang="ru-RU" sz="2200" dirty="0" smtClean="0"/>
              <a:t> </a:t>
            </a:r>
            <a:r>
              <a:rPr lang="ru-RU" sz="2200" dirty="0" err="1" smtClean="0"/>
              <a:t>або</a:t>
            </a:r>
            <a:r>
              <a:rPr lang="ru-RU" sz="2200" dirty="0" smtClean="0"/>
              <a:t> </a:t>
            </a:r>
            <a:r>
              <a:rPr lang="ru-RU" sz="2200" dirty="0" err="1" smtClean="0"/>
              <a:t>захисту</a:t>
            </a:r>
            <a:r>
              <a:rPr lang="ru-RU" sz="2200" dirty="0" smtClean="0"/>
              <a:t> прав </a:t>
            </a:r>
            <a:r>
              <a:rPr lang="ru-RU" sz="2200" dirty="0" err="1" smtClean="0"/>
              <a:t>і</a:t>
            </a:r>
            <a:r>
              <a:rPr lang="ru-RU" sz="2200" dirty="0" smtClean="0"/>
              <a:t> свобод </a:t>
            </a:r>
            <a:r>
              <a:rPr lang="ru-RU" sz="2200" dirty="0" err="1" smtClean="0"/>
              <a:t>інших</a:t>
            </a:r>
            <a:r>
              <a:rPr lang="ru-RU" sz="2200" dirty="0" smtClean="0"/>
              <a:t> людей, а </a:t>
            </a:r>
            <a:r>
              <a:rPr lang="ru-RU" sz="2200" dirty="0" err="1" smtClean="0"/>
              <a:t>також</a:t>
            </a:r>
            <a:r>
              <a:rPr lang="ru-RU" sz="2200" dirty="0" smtClean="0"/>
              <a:t> в </a:t>
            </a:r>
            <a:r>
              <a:rPr lang="ru-RU" sz="2200" dirty="0" err="1" smtClean="0"/>
              <a:t>інших</a:t>
            </a:r>
            <a:r>
              <a:rPr lang="ru-RU" sz="2200" dirty="0" smtClean="0"/>
              <a:t> </a:t>
            </a:r>
            <a:r>
              <a:rPr lang="ru-RU" sz="2200" dirty="0" err="1" smtClean="0"/>
              <a:t>випадках</a:t>
            </a:r>
            <a:r>
              <a:rPr lang="ru-RU" sz="2200" dirty="0" smtClean="0"/>
              <a:t>, </a:t>
            </a:r>
            <a:r>
              <a:rPr lang="ru-RU" sz="2200" dirty="0" err="1" smtClean="0"/>
              <a:t>передбачених</a:t>
            </a:r>
            <a:r>
              <a:rPr lang="ru-RU" sz="2200" dirty="0" smtClean="0"/>
              <a:t> </a:t>
            </a:r>
            <a:r>
              <a:rPr lang="ru-RU" sz="2200" dirty="0" err="1" smtClean="0"/>
              <a:t>Конституцією</a:t>
            </a:r>
            <a:r>
              <a:rPr lang="ru-RU" sz="2200" dirty="0" smtClean="0"/>
              <a:t> </a:t>
            </a:r>
            <a:r>
              <a:rPr lang="ru-RU" sz="2200" dirty="0" err="1" smtClean="0"/>
              <a:t>України</a:t>
            </a:r>
            <a:r>
              <a:rPr lang="ru-RU" sz="2200" dirty="0" smtClean="0"/>
              <a:t>. </a:t>
            </a:r>
          </a:p>
          <a:p>
            <a:pPr>
              <a:buNone/>
            </a:pPr>
            <a:r>
              <a:rPr lang="ru-RU" sz="2200" dirty="0" smtClean="0"/>
              <a:t>	</a:t>
            </a:r>
            <a:endParaRPr lang="uk-UA" sz="22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r>
              <a:rPr lang="uk-UA" sz="1600" b="1" dirty="0" smtClean="0"/>
              <a:t>	</a:t>
            </a:r>
          </a:p>
          <a:p>
            <a:pPr>
              <a:buNone/>
            </a:pPr>
            <a:endParaRPr lang="uk-UA" sz="1600" b="1" dirty="0"/>
          </a:p>
          <a:p>
            <a:pPr>
              <a:buNone/>
            </a:pPr>
            <a:r>
              <a:rPr lang="uk-UA" sz="1600" b="1" dirty="0" smtClean="0"/>
              <a:t>	</a:t>
            </a:r>
            <a:r>
              <a:rPr lang="ru-RU" dirty="0" err="1" smtClean="0"/>
              <a:t>Політична</a:t>
            </a:r>
            <a:r>
              <a:rPr lang="ru-RU" dirty="0" smtClean="0"/>
              <a:t> </a:t>
            </a:r>
            <a:r>
              <a:rPr lang="ru-RU" dirty="0" err="1" smtClean="0"/>
              <a:t>партія</a:t>
            </a:r>
            <a:r>
              <a:rPr lang="ru-RU" dirty="0" smtClean="0"/>
              <a:t> </a:t>
            </a:r>
            <a:r>
              <a:rPr lang="uk-UA" dirty="0" smtClean="0"/>
              <a:t>–</a:t>
            </a:r>
            <a:r>
              <a:rPr lang="ru-RU" dirty="0" smtClean="0"/>
              <a:t> </a:t>
            </a:r>
            <a:r>
              <a:rPr lang="ru-RU" dirty="0" err="1" smtClean="0"/>
              <a:t>це</a:t>
            </a:r>
            <a:r>
              <a:rPr lang="ru-RU" dirty="0" smtClean="0"/>
              <a:t> </a:t>
            </a:r>
            <a:r>
              <a:rPr lang="ru-RU" dirty="0" err="1" smtClean="0"/>
              <a:t>зареєстроване</a:t>
            </a:r>
            <a:r>
              <a:rPr lang="ru-RU" dirty="0" smtClean="0"/>
              <a:t> </a:t>
            </a:r>
            <a:r>
              <a:rPr lang="ru-RU" dirty="0" err="1" smtClean="0"/>
              <a:t>згідно</a:t>
            </a:r>
            <a:r>
              <a:rPr lang="ru-RU" dirty="0" smtClean="0"/>
              <a:t> </a:t>
            </a:r>
            <a:r>
              <a:rPr lang="ru-RU" dirty="0" err="1" smtClean="0"/>
              <a:t>з</a:t>
            </a:r>
            <a:r>
              <a:rPr lang="ru-RU" dirty="0" smtClean="0"/>
              <a:t> законом </a:t>
            </a:r>
            <a:r>
              <a:rPr lang="ru-RU" dirty="0" err="1" smtClean="0"/>
              <a:t>добровільне</a:t>
            </a:r>
            <a:r>
              <a:rPr lang="ru-RU" dirty="0" smtClean="0"/>
              <a:t> </a:t>
            </a:r>
            <a:r>
              <a:rPr lang="ru-RU" dirty="0" err="1" smtClean="0"/>
              <a:t>об'єднання</a:t>
            </a:r>
            <a:r>
              <a:rPr lang="ru-RU" dirty="0" smtClean="0"/>
              <a:t> </a:t>
            </a:r>
            <a:r>
              <a:rPr lang="ru-RU" dirty="0" err="1" smtClean="0"/>
              <a:t>громадян</a:t>
            </a:r>
            <a:r>
              <a:rPr lang="ru-RU" dirty="0" smtClean="0"/>
              <a:t> </a:t>
            </a:r>
            <a:r>
              <a:rPr lang="uk-UA" dirty="0" smtClean="0"/>
              <a:t>–</a:t>
            </a:r>
            <a:r>
              <a:rPr lang="ru-RU" dirty="0" smtClean="0"/>
              <a:t> </a:t>
            </a:r>
            <a:r>
              <a:rPr lang="ru-RU" dirty="0" err="1" smtClean="0"/>
              <a:t>прихильників</a:t>
            </a:r>
            <a:r>
              <a:rPr lang="ru-RU" dirty="0" smtClean="0"/>
              <a:t> </a:t>
            </a:r>
            <a:r>
              <a:rPr lang="ru-RU" dirty="0" err="1" smtClean="0"/>
              <a:t>певної</a:t>
            </a:r>
            <a:r>
              <a:rPr lang="ru-RU" dirty="0" smtClean="0"/>
              <a:t> </a:t>
            </a:r>
            <a:r>
              <a:rPr lang="ru-RU" dirty="0" err="1" smtClean="0"/>
              <a:t>загальнонаціональної</a:t>
            </a:r>
            <a:r>
              <a:rPr lang="ru-RU" dirty="0" smtClean="0"/>
              <a:t> </a:t>
            </a:r>
            <a:r>
              <a:rPr lang="ru-RU" dirty="0" err="1" smtClean="0"/>
              <a:t>програми</a:t>
            </a:r>
            <a:r>
              <a:rPr lang="ru-RU" dirty="0" smtClean="0"/>
              <a:t> </a:t>
            </a:r>
            <a:r>
              <a:rPr lang="ru-RU" dirty="0" err="1" smtClean="0"/>
              <a:t>суспільного</a:t>
            </a:r>
            <a:r>
              <a:rPr lang="ru-RU" dirty="0" smtClean="0"/>
              <a:t> </a:t>
            </a:r>
            <a:r>
              <a:rPr lang="ru-RU" dirty="0" err="1" smtClean="0"/>
              <a:t>розвитку</a:t>
            </a:r>
            <a:r>
              <a:rPr lang="ru-RU" dirty="0" smtClean="0"/>
              <a:t>, </a:t>
            </a:r>
            <a:r>
              <a:rPr lang="ru-RU" dirty="0" err="1" smtClean="0"/>
              <a:t>що</a:t>
            </a:r>
            <a:r>
              <a:rPr lang="ru-RU" dirty="0" smtClean="0"/>
              <a:t> </a:t>
            </a:r>
            <a:r>
              <a:rPr lang="ru-RU" dirty="0" err="1" smtClean="0"/>
              <a:t>має</a:t>
            </a:r>
            <a:r>
              <a:rPr lang="ru-RU" dirty="0" smtClean="0"/>
              <a:t> </a:t>
            </a:r>
            <a:r>
              <a:rPr lang="ru-RU" dirty="0" err="1" smtClean="0"/>
              <a:t>своєю</a:t>
            </a:r>
            <a:r>
              <a:rPr lang="ru-RU" dirty="0" smtClean="0"/>
              <a:t> метою </a:t>
            </a:r>
            <a:r>
              <a:rPr lang="ru-RU" dirty="0" err="1" smtClean="0"/>
              <a:t>сприяння</a:t>
            </a:r>
            <a:r>
              <a:rPr lang="ru-RU" dirty="0" smtClean="0"/>
              <a:t> </a:t>
            </a:r>
            <a:r>
              <a:rPr lang="ru-RU" dirty="0" err="1" smtClean="0"/>
              <a:t>формуванню</a:t>
            </a:r>
            <a:r>
              <a:rPr lang="ru-RU" dirty="0" smtClean="0"/>
              <a:t> і </a:t>
            </a:r>
            <a:r>
              <a:rPr lang="ru-RU" dirty="0" err="1" smtClean="0"/>
              <a:t>вираженню</a:t>
            </a:r>
            <a:r>
              <a:rPr lang="ru-RU" dirty="0" smtClean="0"/>
              <a:t> </a:t>
            </a:r>
            <a:r>
              <a:rPr lang="ru-RU" dirty="0" err="1" smtClean="0"/>
              <a:t>політичної</a:t>
            </a:r>
            <a:r>
              <a:rPr lang="ru-RU" dirty="0" smtClean="0"/>
              <a:t> </a:t>
            </a:r>
            <a:r>
              <a:rPr lang="ru-RU" dirty="0" err="1" smtClean="0"/>
              <a:t>волі</a:t>
            </a:r>
            <a:r>
              <a:rPr lang="ru-RU" dirty="0" smtClean="0"/>
              <a:t> </a:t>
            </a:r>
            <a:r>
              <a:rPr lang="ru-RU" dirty="0" err="1" smtClean="0"/>
              <a:t>громадян</a:t>
            </a:r>
            <a:r>
              <a:rPr lang="ru-RU" dirty="0" smtClean="0"/>
              <a:t>, </a:t>
            </a:r>
            <a:r>
              <a:rPr lang="ru-RU" dirty="0" err="1" smtClean="0"/>
              <a:t>бере</a:t>
            </a:r>
            <a:r>
              <a:rPr lang="ru-RU" dirty="0" smtClean="0"/>
              <a:t> участь у </a:t>
            </a:r>
            <a:r>
              <a:rPr lang="ru-RU" dirty="0" err="1" smtClean="0"/>
              <a:t>виборах</a:t>
            </a:r>
            <a:r>
              <a:rPr lang="ru-RU" dirty="0" smtClean="0"/>
              <a:t> та </a:t>
            </a:r>
            <a:r>
              <a:rPr lang="ru-RU" dirty="0" err="1" smtClean="0"/>
              <a:t>інших</a:t>
            </a:r>
            <a:r>
              <a:rPr lang="ru-RU" dirty="0"/>
              <a:t> </a:t>
            </a:r>
            <a:r>
              <a:rPr lang="ru-RU" dirty="0" err="1" smtClean="0"/>
              <a:t>політичних</a:t>
            </a:r>
            <a:r>
              <a:rPr lang="ru-RU" dirty="0" smtClean="0"/>
              <a:t> заходах</a:t>
            </a:r>
            <a:r>
              <a:rPr lang="uk-UA" dirty="0" smtClean="0"/>
              <a:t> (ст. 2)</a:t>
            </a:r>
            <a:r>
              <a:rPr lang="ru-RU" dirty="0" smtClean="0"/>
              <a:t>. </a:t>
            </a:r>
          </a:p>
          <a:p>
            <a:pPr>
              <a:buNone/>
            </a:pPr>
            <a:endParaRPr lang="uk-UA" sz="18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1029072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uk-UA" sz="2400" b="1" dirty="0" smtClean="0"/>
              <a:t>Інші законодавчі акти, що впливають на організацію виборчого процесу</a:t>
            </a:r>
            <a:r>
              <a:rPr lang="ru-RU" sz="2400" b="1" dirty="0" smtClean="0"/>
              <a:t/>
            </a:r>
            <a:br>
              <a:rPr lang="ru-RU" sz="2400" b="1" dirty="0" smtClean="0"/>
            </a:b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r>
              <a:rPr lang="uk-UA" sz="1600" b="1" dirty="0" smtClean="0"/>
              <a:t>	</a:t>
            </a:r>
            <a:r>
              <a:rPr lang="uk-UA" b="1" dirty="0" smtClean="0"/>
              <a:t>Закон України «Про засади запобігання і протидії корупції» </a:t>
            </a:r>
            <a:r>
              <a:rPr lang="uk-UA" dirty="0" smtClean="0"/>
              <a:t>(2011 р.) визначає основні засади запобігання і протидії корупції в публічній і приватній сферах суспільних відносин, відшкодування завданої внаслідок вчинення корупційних правопорушень збитків, шкоди, поновлення порушених прав, свобод чи інтересів фізичних осіб, прав чи інтересів юридичних осіб, інтересів держави.</a:t>
            </a:r>
            <a:endParaRPr lang="ru-RU" dirty="0" smtClean="0"/>
          </a:p>
          <a:p>
            <a:pPr lvl="3">
              <a:buNone/>
            </a:pPr>
            <a:r>
              <a:rPr lang="uk-UA" dirty="0" smtClean="0"/>
              <a:t>	</a:t>
            </a:r>
            <a:r>
              <a:rPr lang="uk-UA" sz="2000" dirty="0"/>
              <a:t>З</a:t>
            </a:r>
            <a:r>
              <a:rPr lang="uk-UA" sz="2000" dirty="0" smtClean="0"/>
              <a:t> повними текстами вищезазначених законів можна ознайомитися на офіційному сайті Центральної виборчої комісії, у розділі «Нормативно-правова база» (</a:t>
            </a:r>
            <a:r>
              <a:rPr lang="uk-UA" sz="2000" u="sng" dirty="0" smtClean="0">
                <a:hlinkClick r:id="rId2"/>
              </a:rPr>
              <a:t>http://www.cvk.gov.ua/metod/kultura/npa/</a:t>
            </a:r>
            <a:r>
              <a:rPr lang="uk-UA" sz="2000" dirty="0" smtClean="0"/>
              <a:t>).</a:t>
            </a:r>
            <a:endParaRPr lang="ru-RU" sz="2000" dirty="0" smtClean="0"/>
          </a:p>
          <a:p>
            <a:pPr>
              <a:buNone/>
            </a:pPr>
            <a:endParaRPr lang="uk-UA" sz="18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86596" y="793630"/>
            <a:ext cx="8557404" cy="655608"/>
          </a:xfrm>
        </p:spPr>
        <p:txBody>
          <a:bodyPr/>
          <a:lstStyle/>
          <a:p>
            <a:pPr algn="ctr"/>
            <a:r>
              <a:rPr lang="ru-RU" sz="2400" b="1" dirty="0" smtClean="0"/>
              <a:t/>
            </a:r>
            <a:br>
              <a:rPr lang="ru-RU" sz="2400" b="1" dirty="0" smtClean="0"/>
            </a:br>
            <a:r>
              <a:rPr lang="ru-RU" sz="2400" b="1" dirty="0" err="1" smtClean="0"/>
              <a:t>Порушення</a:t>
            </a:r>
            <a:r>
              <a:rPr lang="ru-RU" sz="2400" b="1" dirty="0" smtClean="0"/>
              <a:t> </a:t>
            </a:r>
            <a:r>
              <a:rPr lang="ru-RU" sz="2400" b="1" dirty="0" err="1" smtClean="0"/>
              <a:t>законодавства</a:t>
            </a:r>
            <a:r>
              <a:rPr lang="ru-RU" sz="2400" b="1" dirty="0" smtClean="0"/>
              <a:t> про </a:t>
            </a:r>
            <a:r>
              <a:rPr lang="ru-RU" sz="2400" b="1" dirty="0" err="1" smtClean="0"/>
              <a:t>вибори</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pPr>
              <a:buNone/>
            </a:pPr>
            <a:r>
              <a:rPr lang="uk-UA" sz="1600" dirty="0" smtClean="0"/>
              <a:t>		</a:t>
            </a:r>
          </a:p>
          <a:p>
            <a:pPr>
              <a:buNone/>
            </a:pPr>
            <a:r>
              <a:rPr lang="uk-UA" sz="1600" b="1" dirty="0" smtClean="0"/>
              <a:t>		</a:t>
            </a:r>
          </a:p>
          <a:p>
            <a:pPr>
              <a:buNone/>
            </a:pPr>
            <a:r>
              <a:rPr lang="uk-UA" sz="1600" b="1" dirty="0" smtClean="0"/>
              <a:t>		</a:t>
            </a:r>
            <a:endParaRPr lang="uk-UA" sz="2000" b="1" dirty="0" smtClean="0"/>
          </a:p>
          <a:p>
            <a:pPr>
              <a:buNone/>
            </a:pPr>
            <a:r>
              <a:rPr lang="uk-UA" sz="1800" b="1" dirty="0" smtClean="0"/>
              <a:t>	</a:t>
            </a:r>
            <a:r>
              <a:rPr lang="uk-UA" b="1" dirty="0" smtClean="0"/>
              <a:t>Відповідальність за порушення законодавства України про вибори </a:t>
            </a:r>
            <a:r>
              <a:rPr lang="uk-UA" dirty="0" smtClean="0"/>
              <a:t>передбачена у відповідних законодавчих актах, де зазначено, що особи, винні в порушенні законодавства </a:t>
            </a:r>
            <a:r>
              <a:rPr lang="ru-RU" dirty="0" smtClean="0"/>
              <a:t>[</a:t>
            </a:r>
            <a:r>
              <a:rPr lang="uk-UA" dirty="0" smtClean="0"/>
              <a:t>про вибори Президента України, про місцеві вибори, законодавства про всеукраїнський референдум </a:t>
            </a:r>
            <a:r>
              <a:rPr lang="ru-RU" dirty="0" smtClean="0"/>
              <a:t>та </a:t>
            </a:r>
            <a:r>
              <a:rPr lang="ru-RU" dirty="0" err="1" smtClean="0"/>
              <a:t>ін</a:t>
            </a:r>
            <a:r>
              <a:rPr lang="ru-RU" dirty="0" smtClean="0"/>
              <a:t>.], </a:t>
            </a:r>
            <a:r>
              <a:rPr lang="uk-UA" dirty="0" smtClean="0"/>
              <a:t>притягуються до дисциплінарної, адміністративної чи кримінальної відповідальності у порядку, встановленому законом.</a:t>
            </a:r>
            <a:endParaRPr lang="ru-RU" dirty="0" smtClean="0"/>
          </a:p>
          <a:p>
            <a:pPr>
              <a:buNone/>
            </a:pPr>
            <a:endParaRPr lang="uk-UA" sz="18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endParaRPr lang="uk-UA" sz="20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1286072"/>
            <a:ext cx="9143999" cy="5571928"/>
          </a:xfrm>
          <a:prstGeom prst="rect">
            <a:avLst/>
          </a:prstGeom>
        </p:spPr>
      </p:pic>
    </p:spTree>
    <p:extLst>
      <p:ext uri="{BB962C8B-B14F-4D97-AF65-F5344CB8AC3E}">
        <p14:creationId xmlns:p14="http://schemas.microsoft.com/office/powerpoint/2010/main" xmlns="" val="31263785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buNone/>
            </a:pPr>
            <a:r>
              <a:rPr lang="uk-UA" sz="1800" b="1" dirty="0" smtClean="0"/>
              <a:t>	</a:t>
            </a:r>
            <a:r>
              <a:rPr lang="uk-UA" b="1" dirty="0" smtClean="0"/>
              <a:t>Законом України «Про Центральну виборчу комісію» </a:t>
            </a:r>
            <a:r>
              <a:rPr lang="uk-UA" dirty="0" smtClean="0"/>
              <a:t>визначається, що</a:t>
            </a:r>
            <a:endParaRPr lang="ru-RU" dirty="0" smtClean="0"/>
          </a:p>
          <a:p>
            <a:r>
              <a:rPr lang="uk-UA" dirty="0" smtClean="0"/>
              <a:t>«Центральна виборча комісія (далі – Комісія) є постійно діючим колегіальним державним органом, який діє на підставі Конституції України, цього та інших законів України і наділений повноваженнями щодо організації підготовки і проведення виборів Президента України, народних депутатів України, депутатів Верховної Ради Автономної Республіки Крим, депутатів місцевих рад та сільських, селищних, міських голів, всеукраїнського і місцевих референдумів в порядку та в межах,</a:t>
            </a:r>
          </a:p>
          <a:p>
            <a:pPr marL="800100" lvl="2" indent="0">
              <a:buNone/>
            </a:pPr>
            <a:r>
              <a:rPr lang="uk-UA" dirty="0" smtClean="0"/>
              <a:t> встановлених цим та іншими законами України.</a:t>
            </a:r>
            <a:endParaRPr lang="ru-RU" dirty="0" smtClean="0"/>
          </a:p>
          <a:p>
            <a:endParaRPr lang="uk-UA" sz="1800" dirty="0"/>
          </a:p>
        </p:txBody>
      </p:sp>
    </p:spTree>
    <p:extLst>
      <p:ext uri="{BB962C8B-B14F-4D97-AF65-F5344CB8AC3E}">
        <p14:creationId xmlns:p14="http://schemas.microsoft.com/office/powerpoint/2010/main" xmlns="" val="31263785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buNone/>
            </a:pPr>
            <a:r>
              <a:rPr lang="uk-UA" sz="1800" b="1" dirty="0" smtClean="0"/>
              <a:t>	</a:t>
            </a:r>
            <a:r>
              <a:rPr lang="uk-UA" b="1" dirty="0" smtClean="0"/>
              <a:t>Законом України «Про Центральну виборчу комісію» </a:t>
            </a:r>
            <a:r>
              <a:rPr lang="uk-UA" dirty="0" smtClean="0"/>
              <a:t>визначається, що</a:t>
            </a:r>
            <a:endParaRPr lang="ru-RU" dirty="0" smtClean="0"/>
          </a:p>
          <a:p>
            <a:r>
              <a:rPr lang="uk-UA" dirty="0" smtClean="0"/>
              <a:t>Комісія очолює систему виборчих комісій та комісій з референдуму, які утворюються для організації підготовки та проведення виборів Президента України, народних депутатів України, всеукраїнського референдуму. Комісія здійснює контроль за діяльністю та консультативно-методичне забезпечення виборчих комісій, які утворюються для організації підготовки та проведення виборів депутатів Верховної Ради Автономної Республіки Крим, місцевих 	рад та сільських, селищних, міських</a:t>
            </a:r>
          </a:p>
          <a:p>
            <a:pPr marL="1714500" lvl="4" indent="0">
              <a:buNone/>
            </a:pPr>
            <a:r>
              <a:rPr lang="uk-UA" dirty="0" smtClean="0"/>
              <a:t>голів, та комісій з місцевих референдумів»</a:t>
            </a:r>
            <a:r>
              <a:rPr lang="uk-UA" b="1" dirty="0" smtClean="0"/>
              <a:t> </a:t>
            </a:r>
            <a:r>
              <a:rPr lang="uk-UA" dirty="0" smtClean="0"/>
              <a:t>(</a:t>
            </a:r>
            <a:r>
              <a:rPr lang="uk-UA" i="1" dirty="0" smtClean="0"/>
              <a:t>Ст.1.</a:t>
            </a:r>
            <a:r>
              <a:rPr lang="uk-UA" dirty="0" smtClean="0"/>
              <a:t> Статус Центральної виборчої комісії).</a:t>
            </a:r>
            <a:endParaRPr lang="ru-RU" dirty="0" smtClean="0"/>
          </a:p>
          <a:p>
            <a:endParaRPr lang="uk-UA" sz="1800" dirty="0"/>
          </a:p>
        </p:txBody>
      </p:sp>
    </p:spTree>
    <p:extLst>
      <p:ext uri="{BB962C8B-B14F-4D97-AF65-F5344CB8AC3E}">
        <p14:creationId xmlns:p14="http://schemas.microsoft.com/office/powerpoint/2010/main" xmlns="" val="9612764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ctr">
              <a:buNone/>
            </a:pPr>
            <a:r>
              <a:rPr lang="uk-UA" sz="1800" b="1" dirty="0" smtClean="0"/>
              <a:t>	</a:t>
            </a:r>
            <a:r>
              <a:rPr lang="uk-UA" sz="2200" b="1" dirty="0" smtClean="0"/>
              <a:t>Законом України «Про Центральну виборчу комісію» </a:t>
            </a:r>
          </a:p>
          <a:p>
            <a:pPr algn="ctr">
              <a:buNone/>
            </a:pPr>
            <a:r>
              <a:rPr lang="uk-UA" sz="2200" b="1" dirty="0" smtClean="0"/>
              <a:t>	визначено</a:t>
            </a:r>
            <a:r>
              <a:rPr lang="uk-UA" sz="2200" dirty="0" smtClean="0"/>
              <a:t> </a:t>
            </a:r>
            <a:r>
              <a:rPr lang="uk-UA" sz="2200" b="1" dirty="0" smtClean="0"/>
              <a:t>основні принципи діяльності ЦВК: </a:t>
            </a:r>
          </a:p>
          <a:p>
            <a:pPr>
              <a:buNone/>
            </a:pPr>
            <a:r>
              <a:rPr lang="uk-UA" sz="2200" dirty="0" smtClean="0"/>
              <a:t>	Комісія відповідно до своїх повноважень забезпечує дотримання передбачених Конституцією України та законами України принципів і засад виборчого і </a:t>
            </a:r>
            <a:r>
              <a:rPr lang="uk-UA" sz="2200" dirty="0" err="1" smtClean="0"/>
              <a:t>референдумного</a:t>
            </a:r>
            <a:r>
              <a:rPr lang="uk-UA" sz="2200" dirty="0" smtClean="0"/>
              <a:t> процесів, реалізацію виборчих прав громадян України та права на участь у референдумі, однакове застосування законодавства України про вибори і референдуми на всій території України. </a:t>
            </a:r>
          </a:p>
          <a:p>
            <a:pPr>
              <a:buNone/>
            </a:pPr>
            <a:r>
              <a:rPr lang="uk-UA" sz="2200" dirty="0" smtClean="0"/>
              <a:t>	Комісія будує свою діяльність на принципах верховенства права, законності, незалежності, об'єктивності, компетентності, професійності, колегіальності розгляду і вирішення питань,</a:t>
            </a:r>
          </a:p>
          <a:p>
            <a:pPr lvl="4">
              <a:buNone/>
            </a:pPr>
            <a:r>
              <a:rPr lang="uk-UA" sz="2200" dirty="0"/>
              <a:t>	</a:t>
            </a:r>
            <a:r>
              <a:rPr lang="uk-UA" sz="2200" dirty="0" smtClean="0"/>
              <a:t> обґрунтованості прийнятих рішень, відкритості і публічності (Ст. 2. Основні принципи діяльності Комісії).</a:t>
            </a:r>
            <a:endParaRPr lang="ru-RU" sz="2200" dirty="0" smtClean="0"/>
          </a:p>
          <a:p>
            <a:pPr>
              <a:buNone/>
            </a:pPr>
            <a:endParaRPr lang="ru-RU" sz="1800" dirty="0" smtClean="0"/>
          </a:p>
        </p:txBody>
      </p:sp>
    </p:spTree>
    <p:extLst>
      <p:ext uri="{BB962C8B-B14F-4D97-AF65-F5344CB8AC3E}">
        <p14:creationId xmlns:p14="http://schemas.microsoft.com/office/powerpoint/2010/main" xmlns="" val="3126378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35974" y="274638"/>
            <a:ext cx="8784201" cy="595517"/>
          </a:xfrm>
        </p:spPr>
        <p:txBody>
          <a:bodyPr/>
          <a:lstStyle/>
          <a:p>
            <a:r>
              <a:rPr lang="uk-UA" sz="3000" dirty="0" smtClean="0"/>
              <a:t>План</a:t>
            </a:r>
            <a:endParaRPr lang="uk-UA" sz="3000" dirty="0"/>
          </a:p>
        </p:txBody>
      </p:sp>
      <p:sp>
        <p:nvSpPr>
          <p:cNvPr id="51203" name="Rectangle 3"/>
          <p:cNvSpPr>
            <a:spLocks noGrp="1" noChangeArrowheads="1"/>
          </p:cNvSpPr>
          <p:nvPr>
            <p:ph type="body" idx="1"/>
          </p:nvPr>
        </p:nvSpPr>
        <p:spPr>
          <a:xfrm>
            <a:off x="235974" y="825910"/>
            <a:ext cx="8784201" cy="5300254"/>
          </a:xfrm>
        </p:spPr>
        <p:txBody>
          <a:bodyPr/>
          <a:lstStyle/>
          <a:p>
            <a:pPr lvl="0"/>
            <a:endParaRPr lang="en-US" b="1" dirty="0" smtClean="0"/>
          </a:p>
          <a:p>
            <a:pPr lvl="0"/>
            <a:endParaRPr lang="en-US" b="1" dirty="0" smtClean="0"/>
          </a:p>
          <a:p>
            <a:pPr lvl="0"/>
            <a:r>
              <a:rPr lang="uk-UA" b="1" dirty="0" smtClean="0"/>
              <a:t>Нормативно-правова база виборчого процесу.</a:t>
            </a:r>
            <a:endParaRPr lang="ru-RU" dirty="0" smtClean="0"/>
          </a:p>
          <a:p>
            <a:pPr lvl="0"/>
            <a:r>
              <a:rPr lang="uk-UA" b="1" dirty="0" smtClean="0"/>
              <a:t>Основні законодавчі акти, що визначають виборчий процес.</a:t>
            </a:r>
            <a:endParaRPr lang="ru-RU" dirty="0" smtClean="0"/>
          </a:p>
          <a:p>
            <a:pPr lvl="0"/>
            <a:r>
              <a:rPr lang="uk-UA" b="1" dirty="0" smtClean="0"/>
              <a:t>Інші законодавчі акти, що впливають на організацію виборчого процесу.</a:t>
            </a:r>
            <a:endParaRPr lang="ru-RU" dirty="0" smtClean="0"/>
          </a:p>
          <a:p>
            <a:pPr lvl="0"/>
            <a:r>
              <a:rPr lang="uk-UA" dirty="0" smtClean="0"/>
              <a:t> </a:t>
            </a:r>
            <a:r>
              <a:rPr lang="uk-UA" b="1" dirty="0" smtClean="0"/>
              <a:t>Центральна виборча комісія: статус, повноваження, діяльність.</a:t>
            </a:r>
            <a:endParaRPr lang="ru-RU" dirty="0" smtClean="0"/>
          </a:p>
          <a:p>
            <a:pPr lvl="0"/>
            <a:endParaRPr lang="uk-UA" sz="1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just">
              <a:buNone/>
            </a:pPr>
            <a:r>
              <a:rPr lang="uk-UA" sz="2200" b="1" dirty="0" smtClean="0"/>
              <a:t>У Законі України «Про Центральну виборчу комісію» </a:t>
            </a:r>
            <a:r>
              <a:rPr lang="uk-UA" sz="2200" dirty="0" smtClean="0"/>
              <a:t>особливу увагу приділено незалежності Комісії та відкритості і публічності її діяльності:</a:t>
            </a:r>
            <a:endParaRPr lang="ru-RU" sz="2200" dirty="0" smtClean="0"/>
          </a:p>
          <a:p>
            <a:pPr lvl="0"/>
            <a:r>
              <a:rPr lang="uk-UA" sz="2200" dirty="0" smtClean="0"/>
              <a:t>Комісія є колегіальним державним органом, який здійснює свої повноваження самостійно, незалежно від інших органів державної влади, органів місцевого самоврядування, їх посадових та службових осіб (Ст. 3, п. 1. Незалежність Комісії);</a:t>
            </a:r>
            <a:endParaRPr lang="ru-RU" sz="2200" dirty="0" smtClean="0"/>
          </a:p>
          <a:p>
            <a:pPr lvl="0"/>
            <a:r>
              <a:rPr lang="uk-UA" sz="2200" dirty="0" smtClean="0"/>
              <a:t>Діяльність Комісії здійснюється відкрито і публічно;</a:t>
            </a:r>
            <a:endParaRPr lang="ru-RU" sz="2200" dirty="0" smtClean="0"/>
          </a:p>
          <a:p>
            <a:pPr lvl="0"/>
            <a:r>
              <a:rPr lang="uk-UA" sz="2200" dirty="0" smtClean="0"/>
              <a:t>На засіданні Комісії мають право бути присутніми без дозволу чи запрошення Комісії кандидати на пост Президента України та їх довірені особи в загальнодержавному виборчому окрузі, кандидати в народні депутати України, уповноважені</a:t>
            </a:r>
          </a:p>
          <a:p>
            <a:pPr marL="1828800" lvl="4" indent="0">
              <a:buNone/>
            </a:pPr>
            <a:r>
              <a:rPr lang="uk-UA" sz="2200" dirty="0" smtClean="0"/>
              <a:t>представники кандидатів на пост Президента України, уповноважені особи партій - суб'єктів виборчого процесу, </a:t>
            </a:r>
            <a:endParaRPr lang="ru-RU" sz="1600" dirty="0" smtClean="0"/>
          </a:p>
        </p:txBody>
      </p:sp>
    </p:spTree>
    <p:extLst>
      <p:ext uri="{BB962C8B-B14F-4D97-AF65-F5344CB8AC3E}">
        <p14:creationId xmlns:p14="http://schemas.microsoft.com/office/powerpoint/2010/main" xmlns="" val="31263785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just">
              <a:buFont typeface="Arial" pitchFamily="34" charset="0"/>
              <a:buChar char="•"/>
            </a:pPr>
            <a:endParaRPr lang="uk-UA" sz="2200" dirty="0" smtClean="0"/>
          </a:p>
          <a:p>
            <a:pPr algn="just">
              <a:buFont typeface="Arial" pitchFamily="34" charset="0"/>
              <a:buChar char="•"/>
            </a:pPr>
            <a:r>
              <a:rPr lang="uk-UA" sz="2200" dirty="0" smtClean="0"/>
              <a:t>уповноважені представники ініціативних груп всеукраїнського референдуму, а також офіційні спостерігачі від громадських організацій, іноземних держав, міжнародних організацій та представники засобів масової інформації;</a:t>
            </a:r>
            <a:endParaRPr lang="ru-RU" sz="2200" dirty="0" smtClean="0"/>
          </a:p>
          <a:p>
            <a:pPr lvl="0"/>
            <a:r>
              <a:rPr lang="uk-UA" sz="2200" dirty="0" smtClean="0"/>
              <a:t>На засіданні Комісії при розгляді заяви чи скарги мають право бути присутніми представники заявника, скаржника, суб'єкта оскарження та інших зацікавлених сторін;</a:t>
            </a:r>
            <a:endParaRPr lang="ru-RU" sz="2200" dirty="0" smtClean="0"/>
          </a:p>
          <a:p>
            <a:r>
              <a:rPr lang="uk-UA" sz="2200" dirty="0" smtClean="0"/>
              <a:t>Рішення Комісії публікуються в центральних і місцевих засобах масової інформації у випадках, в порядку та в строки, встановлені законом;</a:t>
            </a:r>
            <a:endParaRPr lang="ru-RU" sz="2200" dirty="0" smtClean="0"/>
          </a:p>
          <a:p>
            <a:pPr lvl="4"/>
            <a:r>
              <a:rPr lang="uk-UA" sz="2200" dirty="0" smtClean="0"/>
              <a:t>Комісія має друкований орган – «Вісник Центральної виборчої комісії» (Ст. 4, Відкритість і публічність у діяльності Комісії).</a:t>
            </a:r>
            <a:endParaRPr lang="ru-RU" sz="2200" dirty="0" smtClean="0"/>
          </a:p>
          <a:p>
            <a:pPr>
              <a:buNone/>
            </a:pPr>
            <a:r>
              <a:rPr lang="uk-UA" sz="1600" dirty="0" smtClean="0"/>
              <a:t>	</a:t>
            </a:r>
            <a:endParaRPr lang="ru-RU" sz="1600" dirty="0" smtClean="0"/>
          </a:p>
        </p:txBody>
      </p:sp>
    </p:spTree>
    <p:extLst>
      <p:ext uri="{BB962C8B-B14F-4D97-AF65-F5344CB8AC3E}">
        <p14:creationId xmlns:p14="http://schemas.microsoft.com/office/powerpoint/2010/main" xmlns="" val="9788499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just">
              <a:buNone/>
            </a:pPr>
            <a:r>
              <a:rPr lang="uk-UA" b="1" dirty="0" smtClean="0"/>
              <a:t>У Законі України «Про Центральну виборчу комісію» визначено склад та порядок формування Комісії</a:t>
            </a:r>
            <a:r>
              <a:rPr lang="uk-UA" dirty="0" smtClean="0"/>
              <a:t>:</a:t>
            </a:r>
            <a:endParaRPr lang="ru-RU" dirty="0" smtClean="0"/>
          </a:p>
          <a:p>
            <a:pPr lvl="0"/>
            <a:r>
              <a:rPr lang="uk-UA" dirty="0" smtClean="0"/>
              <a:t>Верховна Рада України призначає на посади та звільняє з посад членів Комісії за поданням Президента України;</a:t>
            </a:r>
            <a:endParaRPr lang="ru-RU" dirty="0" smtClean="0"/>
          </a:p>
          <a:p>
            <a:pPr lvl="0"/>
            <a:r>
              <a:rPr lang="uk-UA" dirty="0" smtClean="0"/>
              <a:t> до складу Комісії входять 15 членів Комісії;</a:t>
            </a:r>
            <a:endParaRPr lang="ru-RU" dirty="0" smtClean="0"/>
          </a:p>
          <a:p>
            <a:pPr lvl="0"/>
            <a:r>
              <a:rPr lang="uk-UA" dirty="0" smtClean="0"/>
              <a:t>кандидатури осіб на посади членів Комісії попередньо обговорюються в депутатських фракціях і групах, а їх призначення проводиться за наявності висновків відповідного профільного комітету Верховної Ради України;</a:t>
            </a:r>
            <a:endParaRPr lang="ru-RU" dirty="0" smtClean="0"/>
          </a:p>
          <a:p>
            <a:pPr>
              <a:buNone/>
            </a:pPr>
            <a:endParaRPr lang="ru-RU" sz="1600" dirty="0" smtClean="0"/>
          </a:p>
        </p:txBody>
      </p:sp>
    </p:spTree>
    <p:extLst>
      <p:ext uri="{BB962C8B-B14F-4D97-AF65-F5344CB8AC3E}">
        <p14:creationId xmlns:p14="http://schemas.microsoft.com/office/powerpoint/2010/main" xmlns="" val="31263785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lgn="just">
              <a:buFont typeface="Arial" pitchFamily="34" charset="0"/>
              <a:buChar char="•"/>
            </a:pPr>
            <a:endParaRPr lang="uk-UA" dirty="0" smtClean="0"/>
          </a:p>
          <a:p>
            <a:pPr algn="just">
              <a:buFont typeface="Arial" pitchFamily="34" charset="0"/>
              <a:buChar char="•"/>
            </a:pPr>
            <a:r>
              <a:rPr lang="uk-UA" dirty="0" smtClean="0"/>
              <a:t>із числа членів Комісії в порядку, передбаченому цим Законом, обираються Голова Комісії, два заступники Голови Комісії та секретар Комісії;</a:t>
            </a:r>
            <a:endParaRPr lang="ru-RU" dirty="0" smtClean="0"/>
          </a:p>
          <a:p>
            <a:pPr lvl="0"/>
            <a:r>
              <a:rPr lang="uk-UA" dirty="0" smtClean="0"/>
              <a:t> Голова Комісії, заступники Голови Комісії, секретар Комісії, а також не менше п'яти інших членів Комісії повинні мати вищу юридичну освіту;</a:t>
            </a:r>
            <a:endParaRPr lang="ru-RU" dirty="0" smtClean="0"/>
          </a:p>
          <a:p>
            <a:pPr lvl="0"/>
            <a:r>
              <a:rPr lang="uk-UA" dirty="0" smtClean="0"/>
              <a:t> Комісія працює на постійній основі. Член Комісії є державним службовцем;</a:t>
            </a:r>
            <a:endParaRPr lang="ru-RU" dirty="0" smtClean="0"/>
          </a:p>
          <a:p>
            <a:pPr lvl="1"/>
            <a:r>
              <a:rPr lang="uk-UA" dirty="0" smtClean="0"/>
              <a:t> строк повноважень члена Комісії - 7 років (Ст.6. Склад Комісії та порядок її формування).</a:t>
            </a:r>
            <a:endParaRPr lang="ru-RU" dirty="0" smtClean="0"/>
          </a:p>
          <a:p>
            <a:pPr>
              <a:buNone/>
            </a:pPr>
            <a:endParaRPr lang="ru-RU" sz="1600" dirty="0" smtClean="0"/>
          </a:p>
        </p:txBody>
      </p:sp>
    </p:spTree>
    <p:extLst>
      <p:ext uri="{BB962C8B-B14F-4D97-AF65-F5344CB8AC3E}">
        <p14:creationId xmlns:p14="http://schemas.microsoft.com/office/powerpoint/2010/main" xmlns="" val="28692134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buNone/>
            </a:pPr>
            <a:r>
              <a:rPr lang="uk-UA" sz="1600" b="1" dirty="0" smtClean="0"/>
              <a:t>	</a:t>
            </a:r>
            <a:r>
              <a:rPr lang="uk-UA" b="1" dirty="0" smtClean="0"/>
              <a:t>Організація діяльності ЦВК:</a:t>
            </a:r>
            <a:endParaRPr lang="ru-RU" dirty="0" smtClean="0"/>
          </a:p>
          <a:p>
            <a:pPr lvl="0"/>
            <a:r>
              <a:rPr lang="uk-UA" dirty="0" smtClean="0"/>
              <a:t>Комісія приймає рішення з питань, що належать до її повноважень, після їх розгляду та обговорення на своїх засіданнях;</a:t>
            </a:r>
            <a:endParaRPr lang="ru-RU" dirty="0" smtClean="0"/>
          </a:p>
          <a:p>
            <a:pPr lvl="0"/>
            <a:r>
              <a:rPr lang="uk-UA" dirty="0" smtClean="0"/>
              <a:t>діяльність Комісії організовує Голова Комісії;</a:t>
            </a:r>
            <a:endParaRPr lang="ru-RU" dirty="0" smtClean="0"/>
          </a:p>
          <a:p>
            <a:pPr lvl="0"/>
            <a:r>
              <a:rPr lang="uk-UA" dirty="0" smtClean="0"/>
              <a:t>порядок організації роботи Комісії визначається цим Законом, Регламентом Центральної виборчої комісії, а також іншими актами, що приймаються Комісією на виконання цього та інших законів України;</a:t>
            </a:r>
            <a:endParaRPr lang="ru-RU" dirty="0" smtClean="0"/>
          </a:p>
          <a:p>
            <a:pPr lvl="4"/>
            <a:r>
              <a:rPr lang="uk-UA" dirty="0" smtClean="0"/>
              <a:t>Регламент Центральної виборчої комісії, а також інші акти Комісії, зазначені у частині третій цієї статті, приймаються Комісією і затверджуються її постановами </a:t>
            </a:r>
          </a:p>
          <a:p>
            <a:pPr lvl="0">
              <a:buNone/>
            </a:pPr>
            <a:r>
              <a:rPr lang="uk-UA" dirty="0" smtClean="0"/>
              <a:t>			</a:t>
            </a:r>
            <a:r>
              <a:rPr lang="uk-UA" dirty="0"/>
              <a:t>	</a:t>
            </a:r>
            <a:r>
              <a:rPr lang="uk-UA" dirty="0" smtClean="0"/>
              <a:t>(Ст. 10. Організація діяльності Комісії).</a:t>
            </a:r>
            <a:endParaRPr lang="ru-RU" dirty="0" smtClean="0"/>
          </a:p>
          <a:p>
            <a:pPr>
              <a:buNone/>
            </a:pPr>
            <a:endParaRPr lang="ru-RU" sz="1600" dirty="0" smtClean="0"/>
          </a:p>
        </p:txBody>
      </p:sp>
    </p:spTree>
    <p:extLst>
      <p:ext uri="{BB962C8B-B14F-4D97-AF65-F5344CB8AC3E}">
        <p14:creationId xmlns:p14="http://schemas.microsoft.com/office/powerpoint/2010/main" xmlns="" val="31263785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a:buNone/>
            </a:pPr>
            <a:r>
              <a:rPr lang="uk-UA" sz="1600" b="1" dirty="0" smtClean="0"/>
              <a:t>	</a:t>
            </a:r>
            <a:r>
              <a:rPr lang="uk-UA" sz="2200" b="1" dirty="0" smtClean="0"/>
              <a:t>Організація діяльності ЦВК:</a:t>
            </a:r>
            <a:endParaRPr lang="ru-RU" sz="2200" dirty="0" smtClean="0"/>
          </a:p>
          <a:p>
            <a:pPr>
              <a:buNone/>
            </a:pPr>
            <a:r>
              <a:rPr lang="uk-UA" sz="2200" dirty="0" smtClean="0"/>
              <a:t>	Основною організаційною формою діяльності Комісії є її засідання. На засіданні Комісії може бути розглянуто будь-яке питання, яке відповідно до цього та інших законів України належить до повноважень Комісії (Ст. 11. Засідання Комісії). </a:t>
            </a:r>
          </a:p>
          <a:p>
            <a:pPr>
              <a:buNone/>
            </a:pPr>
            <a:r>
              <a:rPr lang="uk-UA" sz="2200" dirty="0" smtClean="0"/>
              <a:t>	Забезпечення діяльності Комісії у здійсненні нею повноважень покладається на Секретаріат Комісії. Секретаріат Комісії виконує організаційну, юридичну, експертну, аналітичну, інформаційно-довідкову та матеріально-технічну роботу, спрямовану на забезпечення здійснення Комісією та її членами повноважень, передбачених Законом України «Про Центральну виборчу комісію» та іншими законами України.</a:t>
            </a:r>
          </a:p>
          <a:p>
            <a:pPr lvl="4">
              <a:buNone/>
            </a:pPr>
            <a:r>
              <a:rPr lang="uk-UA" sz="2200" dirty="0"/>
              <a:t>	</a:t>
            </a:r>
            <a:r>
              <a:rPr lang="ru-RU" sz="2200" dirty="0" smtClean="0"/>
              <a:t>Для </a:t>
            </a:r>
            <a:r>
              <a:rPr lang="ru-RU" sz="2200" dirty="0" err="1" smtClean="0"/>
              <a:t>забезпечення</a:t>
            </a:r>
            <a:r>
              <a:rPr lang="ru-RU" sz="2200" dirty="0" smtClean="0"/>
              <a:t> </a:t>
            </a:r>
            <a:r>
              <a:rPr lang="ru-RU" sz="2200" dirty="0" err="1" smtClean="0"/>
              <a:t>виконання</a:t>
            </a:r>
            <a:r>
              <a:rPr lang="ru-RU" sz="2200" dirty="0" smtClean="0"/>
              <a:t> </a:t>
            </a:r>
            <a:r>
              <a:rPr lang="ru-RU" sz="2200" dirty="0" err="1" smtClean="0"/>
              <a:t>Комісією</a:t>
            </a:r>
            <a:r>
              <a:rPr lang="ru-RU" sz="2200" dirty="0" smtClean="0"/>
              <a:t> </a:t>
            </a:r>
            <a:r>
              <a:rPr lang="ru-RU" sz="2200" dirty="0" err="1" smtClean="0"/>
              <a:t>функцій</a:t>
            </a:r>
            <a:r>
              <a:rPr lang="ru-RU" sz="2200" dirty="0" smtClean="0"/>
              <a:t> </a:t>
            </a:r>
            <a:r>
              <a:rPr lang="ru-RU" sz="2200" dirty="0" err="1" smtClean="0"/>
              <a:t>розпорядника</a:t>
            </a:r>
            <a:r>
              <a:rPr lang="ru-RU" sz="2200" dirty="0" smtClean="0"/>
              <a:t> </a:t>
            </a:r>
            <a:r>
              <a:rPr lang="ru-RU" sz="2200" dirty="0" err="1" smtClean="0"/>
              <a:t>Реєстру</a:t>
            </a:r>
            <a:r>
              <a:rPr lang="ru-RU" sz="2200" dirty="0" smtClean="0"/>
              <a:t> </a:t>
            </a:r>
            <a:r>
              <a:rPr lang="ru-RU" sz="2200" dirty="0" err="1" smtClean="0"/>
              <a:t>утворюється</a:t>
            </a:r>
            <a:r>
              <a:rPr lang="ru-RU" sz="2200" dirty="0" smtClean="0"/>
              <a:t> Служба </a:t>
            </a:r>
            <a:r>
              <a:rPr lang="ru-RU" sz="2200" dirty="0" err="1" smtClean="0"/>
              <a:t>розпорядника</a:t>
            </a:r>
            <a:r>
              <a:rPr lang="ru-RU" sz="2200" dirty="0" smtClean="0"/>
              <a:t> Державного </a:t>
            </a:r>
            <a:r>
              <a:rPr lang="ru-RU" sz="2200" dirty="0" err="1" smtClean="0"/>
              <a:t>реєстру</a:t>
            </a:r>
            <a:r>
              <a:rPr lang="ru-RU" sz="2200" dirty="0" smtClean="0"/>
              <a:t> </a:t>
            </a:r>
            <a:r>
              <a:rPr lang="ru-RU" sz="2200" dirty="0" err="1" smtClean="0"/>
              <a:t>виборців</a:t>
            </a:r>
            <a:r>
              <a:rPr lang="uk-UA" sz="2200" dirty="0" smtClean="0"/>
              <a:t> </a:t>
            </a:r>
          </a:p>
          <a:p>
            <a:pPr lvl="4">
              <a:buNone/>
            </a:pPr>
            <a:r>
              <a:rPr lang="uk-UA" sz="2200" dirty="0"/>
              <a:t>	</a:t>
            </a:r>
            <a:r>
              <a:rPr lang="uk-UA" sz="2200" dirty="0" smtClean="0"/>
              <a:t>(Ст. 9 Регламенту ЦВК)</a:t>
            </a:r>
            <a:r>
              <a:rPr lang="ru-RU" sz="2200" dirty="0" smtClean="0"/>
              <a:t>.</a:t>
            </a:r>
          </a:p>
          <a:p>
            <a:pPr>
              <a:buNone/>
            </a:pPr>
            <a:endParaRPr lang="ru-RU" sz="1600" dirty="0" smtClean="0"/>
          </a:p>
        </p:txBody>
      </p:sp>
    </p:spTree>
    <p:extLst>
      <p:ext uri="{BB962C8B-B14F-4D97-AF65-F5344CB8AC3E}">
        <p14:creationId xmlns:p14="http://schemas.microsoft.com/office/powerpoint/2010/main" xmlns="" val="31263785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pPr marL="0" indent="0" algn="ctr">
              <a:buNone/>
            </a:pPr>
            <a:r>
              <a:rPr lang="uk-UA" sz="2200" b="1" dirty="0" smtClean="0"/>
              <a:t>Самостійна робота	</a:t>
            </a:r>
            <a:endParaRPr lang="uk-UA" sz="2200" b="1" dirty="0" smtClean="0"/>
          </a:p>
          <a:p>
            <a:pPr marL="720000" lvl="4">
              <a:buNone/>
            </a:pPr>
            <a:r>
              <a:rPr lang="uk-UA" sz="2200" dirty="0" smtClean="0"/>
              <a:t>З</a:t>
            </a:r>
            <a:r>
              <a:rPr lang="uk-UA" sz="2200" dirty="0" smtClean="0"/>
              <a:t>вертаємо вашу </a:t>
            </a:r>
            <a:r>
              <a:rPr lang="uk-UA" sz="2200" dirty="0" smtClean="0"/>
              <a:t>увагу на </a:t>
            </a:r>
            <a:r>
              <a:rPr lang="uk-UA" sz="2200" dirty="0" smtClean="0"/>
              <a:t>інформацію для виборців, представлену у розділі «Державний реєстр виборців» на сайті ЦВК, яка може бути корисною напередодні виборів у жовтні 2014 р. </a:t>
            </a:r>
            <a:endParaRPr lang="uk-UA" sz="2200" dirty="0" smtClean="0"/>
          </a:p>
          <a:p>
            <a:pPr marL="720000" lvl="4">
              <a:buNone/>
            </a:pPr>
            <a:r>
              <a:rPr lang="uk-UA" dirty="0" smtClean="0"/>
              <a:t>(</a:t>
            </a:r>
            <a:r>
              <a:rPr lang="uk-UA" dirty="0" smtClean="0"/>
              <a:t>https://www.drv.gov.ua).</a:t>
            </a:r>
            <a:endParaRPr lang="ru-RU" dirty="0" smtClean="0"/>
          </a:p>
          <a:p>
            <a:pPr>
              <a:buNone/>
            </a:pPr>
            <a:endParaRPr lang="uk-UA" sz="1600" dirty="0" smtClean="0"/>
          </a:p>
          <a:p>
            <a:pPr lvl="1">
              <a:buNone/>
            </a:pPr>
            <a:r>
              <a:rPr lang="ru-RU" sz="2200" b="1" dirty="0" err="1" smtClean="0"/>
              <a:t>Законодавство</a:t>
            </a:r>
            <a:endParaRPr lang="ru-RU" sz="2200" b="1" dirty="0" smtClean="0"/>
          </a:p>
          <a:p>
            <a:pPr lvl="1">
              <a:buNone/>
            </a:pPr>
            <a:r>
              <a:rPr lang="uk-UA" sz="2200" b="1" dirty="0" smtClean="0"/>
              <a:t>ВРУ: </a:t>
            </a:r>
            <a:r>
              <a:rPr lang="en-US" sz="2200" dirty="0" smtClean="0">
                <a:hlinkClick r:id="rId2"/>
              </a:rPr>
              <a:t>http://rada.gov.ua/</a:t>
            </a:r>
            <a:endParaRPr lang="en-US" sz="2200" dirty="0" smtClean="0"/>
          </a:p>
          <a:p>
            <a:pPr lvl="1">
              <a:buNone/>
            </a:pPr>
            <a:r>
              <a:rPr lang="uk-UA" sz="2200" b="1" dirty="0" smtClean="0"/>
              <a:t>пошук законодавства: </a:t>
            </a:r>
            <a:r>
              <a:rPr lang="en-US" sz="2200" dirty="0" smtClean="0">
                <a:hlinkClick r:id="rId3"/>
              </a:rPr>
              <a:t>http</a:t>
            </a:r>
            <a:r>
              <a:rPr lang="en-US" sz="2200" dirty="0" smtClean="0">
                <a:hlinkClick r:id="rId3"/>
              </a:rPr>
              <a:t>://</a:t>
            </a:r>
            <a:r>
              <a:rPr lang="en-US" sz="2200" dirty="0" smtClean="0">
                <a:hlinkClick r:id="rId3"/>
              </a:rPr>
              <a:t>zakon0.rada.gov.ua/laws/main/</a:t>
            </a:r>
            <a:endParaRPr lang="uk-UA" sz="2200" smtClean="0"/>
          </a:p>
          <a:p>
            <a:pPr lvl="1">
              <a:buNone/>
            </a:pPr>
            <a:endParaRPr lang="uk-UA" sz="2200" dirty="0" smtClean="0"/>
          </a:p>
          <a:p>
            <a:pPr lvl="1">
              <a:buNone/>
            </a:pPr>
            <a:endParaRPr lang="ru-RU" sz="2200" dirty="0" smtClean="0"/>
          </a:p>
        </p:txBody>
      </p:sp>
    </p:spTree>
    <p:extLst>
      <p:ext uri="{BB962C8B-B14F-4D97-AF65-F5344CB8AC3E}">
        <p14:creationId xmlns:p14="http://schemas.microsoft.com/office/powerpoint/2010/main" xmlns="" val="31263785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59799" y="628321"/>
            <a:ext cx="8784201" cy="728252"/>
          </a:xfrm>
        </p:spPr>
        <p:txBody>
          <a:bodyPr/>
          <a:lstStyle/>
          <a:p>
            <a:pPr algn="ctr"/>
            <a:r>
              <a:rPr lang="uk-UA" sz="2400" b="1" dirty="0" smtClean="0"/>
              <a:t>Центральна виборча комісія: </a:t>
            </a:r>
            <a:br>
              <a:rPr lang="uk-UA" sz="2400" b="1" dirty="0" smtClean="0"/>
            </a:br>
            <a:r>
              <a:rPr lang="uk-UA" sz="2400" b="1" dirty="0" smtClean="0"/>
              <a:t>статус, повноваження, діяльність</a:t>
            </a:r>
            <a:r>
              <a:rPr lang="ru-RU" sz="2400" dirty="0" smtClean="0"/>
              <a:t/>
            </a:r>
            <a:br>
              <a:rPr lang="ru-RU" sz="2400" dirty="0" smtClean="0"/>
            </a:br>
            <a:endParaRPr lang="uk-UA" sz="2400" dirty="0"/>
          </a:p>
        </p:txBody>
      </p:sp>
      <p:sp>
        <p:nvSpPr>
          <p:cNvPr id="51203" name="Rectangle 3"/>
          <p:cNvSpPr>
            <a:spLocks noGrp="1" noChangeArrowheads="1"/>
          </p:cNvSpPr>
          <p:nvPr>
            <p:ph type="body" idx="1"/>
          </p:nvPr>
        </p:nvSpPr>
        <p:spPr>
          <a:xfrm>
            <a:off x="235974" y="1032388"/>
            <a:ext cx="8784201" cy="5093776"/>
          </a:xfrm>
        </p:spPr>
        <p:txBody>
          <a:bodyPr/>
          <a:lstStyle/>
          <a:p>
            <a:endParaRPr lang="ru-RU" sz="1600" dirty="0" smtClean="0"/>
          </a:p>
          <a:p>
            <a:pPr algn="ctr">
              <a:buNone/>
            </a:pPr>
            <a:r>
              <a:rPr lang="uk-UA" sz="1600" b="1" dirty="0" smtClean="0"/>
              <a:t>	</a:t>
            </a:r>
          </a:p>
          <a:p>
            <a:pPr algn="ctr"/>
            <a:endParaRPr lang="uk-UA" sz="1600" b="1" dirty="0" smtClean="0"/>
          </a:p>
          <a:p>
            <a:pPr algn="ctr">
              <a:buNone/>
            </a:pPr>
            <a:r>
              <a:rPr lang="uk-UA" sz="2000" b="1" dirty="0" smtClean="0"/>
              <a:t> </a:t>
            </a:r>
            <a:r>
              <a:rPr lang="uk-UA" b="1" dirty="0" smtClean="0"/>
              <a:t>Сайт ЦВК:</a:t>
            </a:r>
            <a:r>
              <a:rPr lang="uk-UA" dirty="0" smtClean="0"/>
              <a:t>  http://www.cvk.gov.ua</a:t>
            </a:r>
            <a:endParaRPr lang="ru-RU" dirty="0" smtClean="0"/>
          </a:p>
          <a:p>
            <a:pPr algn="ctr"/>
            <a:endParaRPr lang="uk-UA" b="1" dirty="0" smtClean="0"/>
          </a:p>
          <a:p>
            <a:pPr algn="ctr"/>
            <a:endParaRPr lang="uk-UA" b="1" dirty="0" smtClean="0"/>
          </a:p>
          <a:p>
            <a:pPr marL="0" indent="0" algn="ctr">
              <a:buNone/>
            </a:pPr>
            <a:endParaRPr lang="uk-UA" b="1" dirty="0" smtClean="0"/>
          </a:p>
          <a:p>
            <a:pPr algn="ctr">
              <a:buNone/>
            </a:pPr>
            <a:r>
              <a:rPr lang="uk-UA" b="1" dirty="0" smtClean="0"/>
              <a:t>Адреса ЦВК:</a:t>
            </a:r>
            <a:r>
              <a:rPr lang="uk-UA" dirty="0" smtClean="0"/>
              <a:t> 01196, м. Київ, пл.</a:t>
            </a:r>
            <a:r>
              <a:rPr lang="ru-RU" dirty="0" smtClean="0"/>
              <a:t> </a:t>
            </a:r>
            <a:r>
              <a:rPr lang="ru-RU" dirty="0" err="1" smtClean="0"/>
              <a:t>Лесі</a:t>
            </a:r>
            <a:r>
              <a:rPr lang="ru-RU" dirty="0" smtClean="0"/>
              <a:t> </a:t>
            </a:r>
            <a:r>
              <a:rPr lang="ru-RU" dirty="0" err="1" smtClean="0"/>
              <a:t>Українки</a:t>
            </a:r>
            <a:r>
              <a:rPr lang="ru-RU" dirty="0" smtClean="0"/>
              <a:t>, 1</a:t>
            </a:r>
            <a:br>
              <a:rPr lang="ru-RU" dirty="0" smtClean="0"/>
            </a:br>
            <a:r>
              <a:rPr lang="ru-RU" dirty="0" smtClean="0"/>
              <a:t>тел.+38 (044) 286-84-62</a:t>
            </a:r>
            <a:br>
              <a:rPr lang="ru-RU" dirty="0" smtClean="0"/>
            </a:br>
            <a:endParaRPr lang="ru-RU" dirty="0" smtClean="0"/>
          </a:p>
          <a:p>
            <a:pPr>
              <a:buNone/>
            </a:pPr>
            <a:endParaRPr lang="ru-RU" sz="1600" dirty="0" smtClean="0"/>
          </a:p>
        </p:txBody>
      </p:sp>
    </p:spTree>
    <p:extLst>
      <p:ext uri="{BB962C8B-B14F-4D97-AF65-F5344CB8AC3E}">
        <p14:creationId xmlns:p14="http://schemas.microsoft.com/office/powerpoint/2010/main" xmlns="" val="3126378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35974" y="274637"/>
            <a:ext cx="8784201" cy="1170705"/>
          </a:xfrm>
        </p:spPr>
        <p:txBody>
          <a:bodyPr/>
          <a:lstStyle/>
          <a:p>
            <a:pPr lvl="0" algn="ctr"/>
            <a:r>
              <a:rPr lang="uk-UA" sz="2800" b="1" dirty="0" smtClean="0"/>
              <a:t>Нормативно-правова база виборчого процесу</a:t>
            </a:r>
            <a:r>
              <a:rPr lang="ru-RU" sz="2800" dirty="0" smtClean="0"/>
              <a:t/>
            </a:r>
            <a:br>
              <a:rPr lang="ru-RU" sz="2800" dirty="0" smtClean="0"/>
            </a:br>
            <a:endParaRPr lang="uk-UA" sz="2800" dirty="0">
              <a:solidFill>
                <a:schemeClr val="tx1"/>
              </a:solidFill>
            </a:endParaRPr>
          </a:p>
        </p:txBody>
      </p:sp>
      <p:sp>
        <p:nvSpPr>
          <p:cNvPr id="51203" name="Rectangle 3"/>
          <p:cNvSpPr>
            <a:spLocks noGrp="1" noChangeArrowheads="1"/>
          </p:cNvSpPr>
          <p:nvPr>
            <p:ph type="body" idx="1"/>
          </p:nvPr>
        </p:nvSpPr>
        <p:spPr>
          <a:xfrm>
            <a:off x="215661" y="1518249"/>
            <a:ext cx="8778635" cy="4590662"/>
          </a:xfrm>
        </p:spPr>
        <p:txBody>
          <a:bodyPr/>
          <a:lstStyle/>
          <a:p>
            <a:r>
              <a:rPr lang="uk-UA" sz="2000" b="1" dirty="0" smtClean="0"/>
              <a:t>Конституція України </a:t>
            </a:r>
          </a:p>
          <a:p>
            <a:r>
              <a:rPr lang="uk-UA" sz="2000" b="1" dirty="0" smtClean="0"/>
              <a:t>Закон України «Про вибори Президента України» (1999 р., із змінами і доповненнями);</a:t>
            </a:r>
            <a:endParaRPr lang="ru-RU" sz="2000" dirty="0" smtClean="0"/>
          </a:p>
          <a:p>
            <a:r>
              <a:rPr lang="uk-UA" sz="2000" b="1" dirty="0" smtClean="0"/>
              <a:t>Закон України «Про вибори народних депутатів України» (2012 р., із змінами і доповненнями);</a:t>
            </a:r>
            <a:endParaRPr lang="ru-RU" sz="2000" dirty="0" smtClean="0"/>
          </a:p>
          <a:p>
            <a:r>
              <a:rPr lang="uk-UA" sz="2000" b="1" dirty="0" smtClean="0"/>
              <a:t>Закон України «Про вибори депутатів Верховної Ради Автономної Республіки Крим, місцевих рад та сільських, селищних, міських голів» (2010 р., із змінами і доповненнями);</a:t>
            </a:r>
            <a:endParaRPr lang="ru-RU" sz="2000" dirty="0" smtClean="0"/>
          </a:p>
          <a:p>
            <a:r>
              <a:rPr lang="uk-UA" sz="2000" b="1" dirty="0" smtClean="0"/>
              <a:t>Закон України «Про всеукраїнський референдум» (2012 р.);</a:t>
            </a:r>
            <a:endParaRPr lang="ru-RU" sz="2000" b="1" dirty="0" smtClean="0"/>
          </a:p>
          <a:p>
            <a:r>
              <a:rPr lang="uk-UA" sz="2000" b="1" dirty="0" smtClean="0"/>
              <a:t>Закон України «Про Центральну виборчу комісію» </a:t>
            </a:r>
            <a:r>
              <a:rPr lang="uk-UA" sz="2000" dirty="0" smtClean="0"/>
              <a:t>(</a:t>
            </a:r>
            <a:r>
              <a:rPr lang="uk-UA" sz="2000" b="1" dirty="0" smtClean="0"/>
              <a:t>2004 р.,</a:t>
            </a:r>
            <a:r>
              <a:rPr lang="uk-UA" sz="2000" dirty="0" smtClean="0"/>
              <a:t> </a:t>
            </a:r>
            <a:r>
              <a:rPr lang="uk-UA" sz="2000" b="1" dirty="0" smtClean="0"/>
              <a:t>із змінами і доповненнями);</a:t>
            </a:r>
            <a:endParaRPr lang="ru-RU" sz="2000" dirty="0" smtClean="0"/>
          </a:p>
          <a:p>
            <a:pPr lvl="2"/>
            <a:r>
              <a:rPr lang="uk-UA" sz="2000" b="1" dirty="0" smtClean="0"/>
              <a:t>Закон України «Про Державний реєстр виборців» (2007 р., із змінами і доповненнями) та інші.</a:t>
            </a:r>
            <a:endParaRPr lang="ru-RU" sz="2000" dirty="0" smtClean="0"/>
          </a:p>
          <a:p>
            <a:endParaRPr lang="uk-UA" sz="20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01468" y="1"/>
            <a:ext cx="8784201" cy="914400"/>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b="1" dirty="0" smtClean="0"/>
              <a:t>Конституцією України</a:t>
            </a:r>
            <a:r>
              <a:rPr lang="uk-UA" dirty="0" smtClean="0"/>
              <a:t> гарантовано право громадян на вільні вибори.</a:t>
            </a:r>
            <a:endParaRPr lang="ru-RU" dirty="0" smtClean="0"/>
          </a:p>
          <a:p>
            <a:r>
              <a:rPr lang="ru-RU" b="1" dirty="0" err="1" smtClean="0"/>
              <a:t>Стаття</a:t>
            </a:r>
            <a:r>
              <a:rPr lang="ru-RU" b="1" dirty="0" smtClean="0"/>
              <a:t> 38.</a:t>
            </a:r>
            <a:r>
              <a:rPr lang="ru-RU" dirty="0" smtClean="0"/>
              <a:t> </a:t>
            </a:r>
            <a:r>
              <a:rPr lang="ru-RU" dirty="0" err="1" smtClean="0"/>
              <a:t>Громадяни</a:t>
            </a:r>
            <a:r>
              <a:rPr lang="ru-RU" dirty="0" smtClean="0"/>
              <a:t> </a:t>
            </a:r>
            <a:r>
              <a:rPr lang="ru-RU" dirty="0" err="1" smtClean="0"/>
              <a:t>мають</a:t>
            </a:r>
            <a:r>
              <a:rPr lang="ru-RU" dirty="0" smtClean="0"/>
              <a:t> право </a:t>
            </a:r>
            <a:r>
              <a:rPr lang="ru-RU" dirty="0" err="1" smtClean="0"/>
              <a:t>брати</a:t>
            </a:r>
            <a:r>
              <a:rPr lang="ru-RU" dirty="0" smtClean="0"/>
              <a:t> участь в </a:t>
            </a:r>
            <a:r>
              <a:rPr lang="ru-RU" dirty="0" err="1" smtClean="0"/>
              <a:t>управлінні</a:t>
            </a:r>
            <a:r>
              <a:rPr lang="ru-RU" dirty="0" smtClean="0"/>
              <a:t> </a:t>
            </a:r>
            <a:r>
              <a:rPr lang="ru-RU" dirty="0" err="1" smtClean="0"/>
              <a:t>державними</a:t>
            </a:r>
            <a:r>
              <a:rPr lang="ru-RU" dirty="0" smtClean="0"/>
              <a:t> справами, у </a:t>
            </a:r>
            <a:r>
              <a:rPr lang="ru-RU" dirty="0" err="1" smtClean="0"/>
              <a:t>всеукраїнському</a:t>
            </a:r>
            <a:r>
              <a:rPr lang="ru-RU" dirty="0" smtClean="0"/>
              <a:t> та </a:t>
            </a:r>
            <a:r>
              <a:rPr lang="ru-RU" dirty="0" err="1" smtClean="0"/>
              <a:t>місцевих</a:t>
            </a:r>
            <a:r>
              <a:rPr lang="ru-RU" dirty="0" smtClean="0"/>
              <a:t> референдумах, </a:t>
            </a:r>
            <a:r>
              <a:rPr lang="ru-RU" dirty="0" err="1" smtClean="0"/>
              <a:t>вільно</a:t>
            </a:r>
            <a:r>
              <a:rPr lang="ru-RU" dirty="0" smtClean="0"/>
              <a:t> </a:t>
            </a:r>
            <a:r>
              <a:rPr lang="ru-RU" dirty="0" err="1" smtClean="0"/>
              <a:t>обирати</a:t>
            </a:r>
            <a:r>
              <a:rPr lang="ru-RU" dirty="0" smtClean="0"/>
              <a:t> </a:t>
            </a:r>
            <a:r>
              <a:rPr lang="ru-RU" dirty="0" err="1" smtClean="0"/>
              <a:t>і</a:t>
            </a:r>
            <a:r>
              <a:rPr lang="ru-RU" dirty="0" smtClean="0"/>
              <a:t> бути </a:t>
            </a:r>
            <a:r>
              <a:rPr lang="ru-RU" dirty="0" err="1" smtClean="0"/>
              <a:t>обраними</a:t>
            </a:r>
            <a:r>
              <a:rPr lang="ru-RU" dirty="0" smtClean="0"/>
              <a:t> до </a:t>
            </a:r>
            <a:r>
              <a:rPr lang="ru-RU" dirty="0" err="1" smtClean="0"/>
              <a:t>органів</a:t>
            </a:r>
            <a:r>
              <a:rPr lang="ru-RU" dirty="0" smtClean="0"/>
              <a:t> </a:t>
            </a:r>
            <a:r>
              <a:rPr lang="ru-RU" dirty="0" err="1" smtClean="0"/>
              <a:t>державної</a:t>
            </a:r>
            <a:r>
              <a:rPr lang="ru-RU" dirty="0" smtClean="0"/>
              <a:t> </a:t>
            </a:r>
            <a:r>
              <a:rPr lang="ru-RU" dirty="0" err="1" smtClean="0"/>
              <a:t>влади</a:t>
            </a:r>
            <a:r>
              <a:rPr lang="ru-RU" dirty="0" smtClean="0"/>
              <a:t> та </a:t>
            </a:r>
            <a:r>
              <a:rPr lang="ru-RU" dirty="0" err="1" smtClean="0"/>
              <a:t>органів</a:t>
            </a:r>
            <a:r>
              <a:rPr lang="ru-RU" dirty="0" smtClean="0"/>
              <a:t> </a:t>
            </a:r>
            <a:r>
              <a:rPr lang="ru-RU" dirty="0" err="1" smtClean="0"/>
              <a:t>місцевого</a:t>
            </a:r>
            <a:r>
              <a:rPr lang="ru-RU" dirty="0" smtClean="0"/>
              <a:t> </a:t>
            </a:r>
            <a:r>
              <a:rPr lang="ru-RU" dirty="0" err="1" smtClean="0"/>
              <a:t>самоврядування</a:t>
            </a:r>
            <a:r>
              <a:rPr lang="ru-RU" dirty="0" smtClean="0"/>
              <a:t>.</a:t>
            </a:r>
          </a:p>
          <a:p>
            <a:r>
              <a:rPr lang="ru-RU" b="1" dirty="0" err="1" smtClean="0"/>
              <a:t>Стаття</a:t>
            </a:r>
            <a:r>
              <a:rPr lang="ru-RU" b="1" dirty="0" smtClean="0"/>
              <a:t> 69.</a:t>
            </a:r>
            <a:r>
              <a:rPr lang="ru-RU" dirty="0" smtClean="0"/>
              <a:t> </a:t>
            </a:r>
            <a:r>
              <a:rPr lang="ru-RU" dirty="0" err="1" smtClean="0"/>
              <a:t>Народне</a:t>
            </a:r>
            <a:r>
              <a:rPr lang="ru-RU" dirty="0" smtClean="0"/>
              <a:t> </a:t>
            </a:r>
            <a:r>
              <a:rPr lang="ru-RU" dirty="0" err="1" smtClean="0"/>
              <a:t>волевиявлення</a:t>
            </a:r>
            <a:r>
              <a:rPr lang="ru-RU" dirty="0" smtClean="0"/>
              <a:t> </a:t>
            </a:r>
            <a:r>
              <a:rPr lang="ru-RU" dirty="0" err="1" smtClean="0"/>
              <a:t>здійснюється</a:t>
            </a:r>
            <a:r>
              <a:rPr lang="ru-RU" dirty="0" smtClean="0"/>
              <a:t> через </a:t>
            </a:r>
            <a:r>
              <a:rPr lang="ru-RU" dirty="0" err="1" smtClean="0"/>
              <a:t>вибори</a:t>
            </a:r>
            <a:r>
              <a:rPr lang="ru-RU" dirty="0" smtClean="0"/>
              <a:t>, референдум та </a:t>
            </a:r>
            <a:r>
              <a:rPr lang="ru-RU" dirty="0" err="1" smtClean="0"/>
              <a:t>інші</a:t>
            </a:r>
            <a:r>
              <a:rPr lang="ru-RU" dirty="0" smtClean="0"/>
              <a:t> </a:t>
            </a:r>
            <a:r>
              <a:rPr lang="ru-RU" dirty="0" err="1" smtClean="0"/>
              <a:t>форми</a:t>
            </a:r>
            <a:r>
              <a:rPr lang="ru-RU" dirty="0" smtClean="0"/>
              <a:t> </a:t>
            </a:r>
            <a:r>
              <a:rPr lang="ru-RU" dirty="0" err="1" smtClean="0"/>
              <a:t>безпосередньої</a:t>
            </a:r>
            <a:r>
              <a:rPr lang="ru-RU" dirty="0" smtClean="0"/>
              <a:t> </a:t>
            </a:r>
            <a:r>
              <a:rPr lang="ru-RU" dirty="0" err="1" smtClean="0"/>
              <a:t>демократії</a:t>
            </a:r>
            <a:r>
              <a:rPr lang="ru-RU" dirty="0" smtClean="0"/>
              <a:t>.</a:t>
            </a:r>
          </a:p>
          <a:p>
            <a:endParaRPr lang="uk-UA" sz="22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01468" y="1"/>
            <a:ext cx="8784201" cy="877824"/>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ru-RU" sz="2200" b="1" dirty="0" err="1" smtClean="0"/>
              <a:t>Стаття</a:t>
            </a:r>
            <a:r>
              <a:rPr lang="ru-RU" sz="2200" b="1" dirty="0" smtClean="0"/>
              <a:t> 70.</a:t>
            </a:r>
            <a:r>
              <a:rPr lang="ru-RU" sz="2200" dirty="0" smtClean="0"/>
              <a:t> Право голосу на </a:t>
            </a:r>
            <a:r>
              <a:rPr lang="ru-RU" sz="2200" dirty="0" err="1" smtClean="0"/>
              <a:t>виборах</a:t>
            </a:r>
            <a:r>
              <a:rPr lang="ru-RU" sz="2200" dirty="0" smtClean="0"/>
              <a:t> </a:t>
            </a:r>
            <a:r>
              <a:rPr lang="ru-RU" sz="2200" dirty="0" err="1" smtClean="0"/>
              <a:t>і</a:t>
            </a:r>
            <a:r>
              <a:rPr lang="ru-RU" sz="2200" dirty="0" smtClean="0"/>
              <a:t> референдумах </a:t>
            </a:r>
            <a:r>
              <a:rPr lang="ru-RU" sz="2200" dirty="0" err="1" smtClean="0"/>
              <a:t>мають</a:t>
            </a:r>
            <a:r>
              <a:rPr lang="ru-RU" sz="2200" dirty="0" smtClean="0"/>
              <a:t> </a:t>
            </a:r>
            <a:r>
              <a:rPr lang="ru-RU" sz="2200" dirty="0" err="1" smtClean="0"/>
              <a:t>громадяни</a:t>
            </a:r>
            <a:r>
              <a:rPr lang="ru-RU" sz="2200" dirty="0" smtClean="0"/>
              <a:t> </a:t>
            </a:r>
            <a:r>
              <a:rPr lang="ru-RU" sz="2200" dirty="0" err="1" smtClean="0"/>
              <a:t>України</a:t>
            </a:r>
            <a:r>
              <a:rPr lang="ru-RU" sz="2200" dirty="0" smtClean="0"/>
              <a:t>, </a:t>
            </a:r>
            <a:r>
              <a:rPr lang="ru-RU" sz="2200" dirty="0" err="1" smtClean="0"/>
              <a:t>які</a:t>
            </a:r>
            <a:r>
              <a:rPr lang="ru-RU" sz="2200" dirty="0" smtClean="0"/>
              <a:t> </a:t>
            </a:r>
            <a:r>
              <a:rPr lang="ru-RU" sz="2200" dirty="0" err="1" smtClean="0"/>
              <a:t>досягли</a:t>
            </a:r>
            <a:r>
              <a:rPr lang="ru-RU" sz="2200" dirty="0" smtClean="0"/>
              <a:t> на день </a:t>
            </a:r>
            <a:r>
              <a:rPr lang="ru-RU" sz="2200" dirty="0" err="1" smtClean="0"/>
              <a:t>їх</a:t>
            </a:r>
            <a:r>
              <a:rPr lang="ru-RU" sz="2200" dirty="0" smtClean="0"/>
              <a:t> </a:t>
            </a:r>
            <a:r>
              <a:rPr lang="ru-RU" sz="2200" dirty="0" err="1" smtClean="0"/>
              <a:t>проведення</a:t>
            </a:r>
            <a:r>
              <a:rPr lang="ru-RU" sz="2200" dirty="0" smtClean="0"/>
              <a:t> </a:t>
            </a:r>
            <a:r>
              <a:rPr lang="ru-RU" sz="2200" dirty="0" err="1" smtClean="0"/>
              <a:t>вісімнадцяти</a:t>
            </a:r>
            <a:r>
              <a:rPr lang="ru-RU" sz="2200" dirty="0" smtClean="0"/>
              <a:t> </a:t>
            </a:r>
            <a:r>
              <a:rPr lang="ru-RU" sz="2200" dirty="0" err="1" smtClean="0"/>
              <a:t>років</a:t>
            </a:r>
            <a:r>
              <a:rPr lang="ru-RU" sz="2200" dirty="0" smtClean="0"/>
              <a:t>. Не </a:t>
            </a:r>
            <a:r>
              <a:rPr lang="ru-RU" sz="2200" dirty="0" err="1" smtClean="0"/>
              <a:t>мають</a:t>
            </a:r>
            <a:r>
              <a:rPr lang="ru-RU" sz="2200" dirty="0" smtClean="0"/>
              <a:t> права голосу </a:t>
            </a:r>
            <a:r>
              <a:rPr lang="ru-RU" sz="2200" dirty="0" err="1" smtClean="0"/>
              <a:t>громадяни</a:t>
            </a:r>
            <a:r>
              <a:rPr lang="ru-RU" sz="2200" dirty="0" smtClean="0"/>
              <a:t>, </a:t>
            </a:r>
            <a:r>
              <a:rPr lang="ru-RU" sz="2200" dirty="0" err="1" smtClean="0"/>
              <a:t>яких</a:t>
            </a:r>
            <a:r>
              <a:rPr lang="ru-RU" sz="2200" dirty="0" smtClean="0"/>
              <a:t> </a:t>
            </a:r>
            <a:r>
              <a:rPr lang="ru-RU" sz="2200" dirty="0" err="1" smtClean="0"/>
              <a:t>визнано</a:t>
            </a:r>
            <a:r>
              <a:rPr lang="ru-RU" sz="2200" dirty="0" smtClean="0"/>
              <a:t> судом </a:t>
            </a:r>
            <a:r>
              <a:rPr lang="ru-RU" sz="2200" dirty="0" err="1" smtClean="0"/>
              <a:t>недієздатними</a:t>
            </a:r>
            <a:r>
              <a:rPr lang="ru-RU" sz="2200" dirty="0" smtClean="0"/>
              <a:t>.</a:t>
            </a:r>
          </a:p>
          <a:p>
            <a:r>
              <a:rPr lang="ru-RU" sz="2200" b="1" dirty="0" err="1" smtClean="0"/>
              <a:t>Стаття</a:t>
            </a:r>
            <a:r>
              <a:rPr lang="ru-RU" sz="2200" b="1" dirty="0" smtClean="0"/>
              <a:t> 71.</a:t>
            </a:r>
            <a:r>
              <a:rPr lang="ru-RU" sz="2200" dirty="0" smtClean="0"/>
              <a:t> </a:t>
            </a:r>
            <a:r>
              <a:rPr lang="ru-RU" sz="2200" dirty="0" err="1" smtClean="0"/>
              <a:t>Вибори</a:t>
            </a:r>
            <a:r>
              <a:rPr lang="ru-RU" sz="2200" dirty="0" smtClean="0"/>
              <a:t> до </a:t>
            </a:r>
            <a:r>
              <a:rPr lang="ru-RU" sz="2200" dirty="0" err="1" smtClean="0"/>
              <a:t>органів</a:t>
            </a:r>
            <a:r>
              <a:rPr lang="ru-RU" sz="2200" dirty="0" smtClean="0"/>
              <a:t> </a:t>
            </a:r>
            <a:r>
              <a:rPr lang="ru-RU" sz="2200" dirty="0" err="1" smtClean="0"/>
              <a:t>державної</a:t>
            </a:r>
            <a:r>
              <a:rPr lang="ru-RU" sz="2200" dirty="0" smtClean="0"/>
              <a:t> </a:t>
            </a:r>
            <a:r>
              <a:rPr lang="ru-RU" sz="2200" dirty="0" err="1" smtClean="0"/>
              <a:t>влади</a:t>
            </a:r>
            <a:r>
              <a:rPr lang="ru-RU" sz="2200" dirty="0" smtClean="0"/>
              <a:t> та </a:t>
            </a:r>
            <a:r>
              <a:rPr lang="ru-RU" sz="2200" dirty="0" err="1" smtClean="0"/>
              <a:t>органів</a:t>
            </a:r>
            <a:r>
              <a:rPr lang="ru-RU" sz="2200" dirty="0" smtClean="0"/>
              <a:t> </a:t>
            </a:r>
            <a:r>
              <a:rPr lang="ru-RU" sz="2200" dirty="0" err="1" smtClean="0"/>
              <a:t>місцевого</a:t>
            </a:r>
            <a:r>
              <a:rPr lang="ru-RU" sz="2200" dirty="0" smtClean="0"/>
              <a:t> </a:t>
            </a:r>
            <a:r>
              <a:rPr lang="ru-RU" sz="2200" dirty="0" err="1" smtClean="0"/>
              <a:t>самоврядування</a:t>
            </a:r>
            <a:r>
              <a:rPr lang="ru-RU" sz="2200" dirty="0" smtClean="0"/>
              <a:t> </a:t>
            </a:r>
            <a:r>
              <a:rPr lang="ru-RU" sz="2200" dirty="0" err="1" smtClean="0"/>
              <a:t>є</a:t>
            </a:r>
            <a:r>
              <a:rPr lang="ru-RU" sz="2200" dirty="0" smtClean="0"/>
              <a:t> </a:t>
            </a:r>
            <a:r>
              <a:rPr lang="ru-RU" sz="2200" dirty="0" err="1" smtClean="0"/>
              <a:t>вільними</a:t>
            </a:r>
            <a:r>
              <a:rPr lang="ru-RU" sz="2200" dirty="0" smtClean="0"/>
              <a:t> </a:t>
            </a:r>
            <a:r>
              <a:rPr lang="ru-RU" sz="2200" dirty="0" err="1" smtClean="0"/>
              <a:t>і</a:t>
            </a:r>
            <a:r>
              <a:rPr lang="ru-RU" sz="2200" dirty="0" smtClean="0"/>
              <a:t> </a:t>
            </a:r>
            <a:r>
              <a:rPr lang="ru-RU" sz="2200" dirty="0" err="1" smtClean="0"/>
              <a:t>відбуваються</a:t>
            </a:r>
            <a:r>
              <a:rPr lang="ru-RU" sz="2200" dirty="0" smtClean="0"/>
              <a:t> на </a:t>
            </a:r>
            <a:r>
              <a:rPr lang="ru-RU" sz="2200" dirty="0" err="1" smtClean="0"/>
              <a:t>основі</a:t>
            </a:r>
            <a:r>
              <a:rPr lang="ru-RU" sz="2200" dirty="0" smtClean="0"/>
              <a:t> </a:t>
            </a:r>
            <a:r>
              <a:rPr lang="ru-RU" sz="2200" dirty="0" err="1" smtClean="0"/>
              <a:t>загального</a:t>
            </a:r>
            <a:r>
              <a:rPr lang="ru-RU" sz="2200" dirty="0" smtClean="0"/>
              <a:t>, </a:t>
            </a:r>
            <a:r>
              <a:rPr lang="ru-RU" sz="2200" dirty="0" err="1" smtClean="0"/>
              <a:t>рівного</a:t>
            </a:r>
            <a:r>
              <a:rPr lang="ru-RU" sz="2200" dirty="0" smtClean="0"/>
              <a:t> </a:t>
            </a:r>
            <a:r>
              <a:rPr lang="ru-RU" sz="2200" dirty="0" err="1" smtClean="0"/>
              <a:t>і</a:t>
            </a:r>
            <a:r>
              <a:rPr lang="ru-RU" sz="2200" dirty="0" smtClean="0"/>
              <a:t> прямого </a:t>
            </a:r>
            <a:r>
              <a:rPr lang="ru-RU" sz="2200" dirty="0" err="1" smtClean="0"/>
              <a:t>виборчого</a:t>
            </a:r>
            <a:r>
              <a:rPr lang="ru-RU" sz="2200" dirty="0" smtClean="0"/>
              <a:t> права шляхом </a:t>
            </a:r>
            <a:r>
              <a:rPr lang="ru-RU" sz="2200" dirty="0" err="1" smtClean="0"/>
              <a:t>таємного</a:t>
            </a:r>
            <a:r>
              <a:rPr lang="ru-RU" sz="2200" dirty="0" smtClean="0"/>
              <a:t> </a:t>
            </a:r>
            <a:r>
              <a:rPr lang="ru-RU" sz="2200" dirty="0" err="1" smtClean="0"/>
              <a:t>голосування</a:t>
            </a:r>
            <a:r>
              <a:rPr lang="ru-RU" sz="2200" dirty="0" smtClean="0"/>
              <a:t>. </a:t>
            </a:r>
            <a:r>
              <a:rPr lang="ru-RU" sz="2200" dirty="0" err="1" smtClean="0"/>
              <a:t>Виборцям</a:t>
            </a:r>
            <a:r>
              <a:rPr lang="ru-RU" sz="2200" dirty="0" smtClean="0"/>
              <a:t> </a:t>
            </a:r>
            <a:r>
              <a:rPr lang="ru-RU" sz="2200" dirty="0" err="1" smtClean="0"/>
              <a:t>гарантується</a:t>
            </a:r>
            <a:r>
              <a:rPr lang="ru-RU" sz="2200" dirty="0" smtClean="0"/>
              <a:t> </a:t>
            </a:r>
            <a:r>
              <a:rPr lang="ru-RU" sz="2200" dirty="0" err="1" smtClean="0"/>
              <a:t>вільне</a:t>
            </a:r>
            <a:r>
              <a:rPr lang="ru-RU" sz="2200" dirty="0" smtClean="0"/>
              <a:t> </a:t>
            </a:r>
            <a:r>
              <a:rPr lang="ru-RU" sz="2200" dirty="0" err="1" smtClean="0"/>
              <a:t>волевиявлення</a:t>
            </a:r>
            <a:r>
              <a:rPr lang="ru-RU" sz="2200" dirty="0" smtClean="0"/>
              <a:t>.</a:t>
            </a:r>
          </a:p>
          <a:p>
            <a:pPr lvl="1"/>
            <a:r>
              <a:rPr lang="ru-RU" sz="2200" b="1" dirty="0" err="1" smtClean="0"/>
              <a:t>Стаття</a:t>
            </a:r>
            <a:r>
              <a:rPr lang="ru-RU" sz="2200" b="1" dirty="0" smtClean="0"/>
              <a:t> 72.</a:t>
            </a:r>
            <a:r>
              <a:rPr lang="ru-RU" sz="2200" dirty="0" smtClean="0"/>
              <a:t> </a:t>
            </a:r>
            <a:r>
              <a:rPr lang="ru-RU" sz="2200" dirty="0" err="1" smtClean="0"/>
              <a:t>Всеукраїнський</a:t>
            </a:r>
            <a:r>
              <a:rPr lang="ru-RU" sz="2200" dirty="0" smtClean="0"/>
              <a:t> референдум </a:t>
            </a:r>
            <a:r>
              <a:rPr lang="ru-RU" sz="2200" dirty="0" err="1" smtClean="0"/>
              <a:t>призначається</a:t>
            </a:r>
            <a:r>
              <a:rPr lang="ru-RU" sz="2200" dirty="0" smtClean="0"/>
              <a:t> Верховною Радою </a:t>
            </a:r>
            <a:r>
              <a:rPr lang="ru-RU" sz="2200" dirty="0" err="1" smtClean="0"/>
              <a:t>України</a:t>
            </a:r>
            <a:r>
              <a:rPr lang="ru-RU" sz="2200" dirty="0" smtClean="0"/>
              <a:t> </a:t>
            </a:r>
            <a:r>
              <a:rPr lang="ru-RU" sz="2200" dirty="0" err="1" smtClean="0"/>
              <a:t>або</a:t>
            </a:r>
            <a:r>
              <a:rPr lang="ru-RU" sz="2200" dirty="0" smtClean="0"/>
              <a:t> Президентом </a:t>
            </a:r>
            <a:r>
              <a:rPr lang="ru-RU" sz="2200" dirty="0" err="1" smtClean="0"/>
              <a:t>України</a:t>
            </a:r>
            <a:r>
              <a:rPr lang="ru-RU" sz="2200" dirty="0" smtClean="0"/>
              <a:t> </a:t>
            </a:r>
            <a:r>
              <a:rPr lang="ru-RU" sz="2200" dirty="0" err="1" smtClean="0"/>
              <a:t>відповідно</a:t>
            </a:r>
            <a:r>
              <a:rPr lang="ru-RU" sz="2200" dirty="0" smtClean="0"/>
              <a:t> до </a:t>
            </a:r>
            <a:r>
              <a:rPr lang="ru-RU" sz="2200" dirty="0" err="1" smtClean="0"/>
              <a:t>їхніх</a:t>
            </a:r>
            <a:r>
              <a:rPr lang="ru-RU" sz="2200" dirty="0" smtClean="0"/>
              <a:t> </a:t>
            </a:r>
            <a:r>
              <a:rPr lang="ru-RU" sz="2200" dirty="0" err="1" smtClean="0"/>
              <a:t>повноважень</a:t>
            </a:r>
            <a:r>
              <a:rPr lang="ru-RU" sz="2200" dirty="0" smtClean="0"/>
              <a:t>, </a:t>
            </a:r>
            <a:r>
              <a:rPr lang="ru-RU" sz="2200" dirty="0" err="1" smtClean="0"/>
              <a:t>встановлених</a:t>
            </a:r>
            <a:r>
              <a:rPr lang="ru-RU" sz="2200" dirty="0" smtClean="0"/>
              <a:t> </a:t>
            </a:r>
            <a:r>
              <a:rPr lang="ru-RU" sz="2200" dirty="0" err="1" smtClean="0"/>
              <a:t>цією</a:t>
            </a:r>
            <a:r>
              <a:rPr lang="ru-RU" sz="2200" dirty="0" smtClean="0"/>
              <a:t> </a:t>
            </a:r>
            <a:r>
              <a:rPr lang="ru-RU" sz="2200" dirty="0" err="1" smtClean="0"/>
              <a:t>Конституцією</a:t>
            </a:r>
            <a:r>
              <a:rPr lang="ru-RU" sz="2200" dirty="0" smtClean="0"/>
              <a:t>.</a:t>
            </a:r>
          </a:p>
          <a:p>
            <a:endParaRPr lang="uk-UA" sz="18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730846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01468" y="1"/>
            <a:ext cx="8784201" cy="914400"/>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Законом України</a:t>
            </a:r>
            <a:r>
              <a:rPr lang="uk-UA" sz="2200" b="1" dirty="0" smtClean="0"/>
              <a:t> «Про вибори Президента України»</a:t>
            </a:r>
            <a:r>
              <a:rPr lang="uk-UA" sz="2200" dirty="0" smtClean="0"/>
              <a:t> встановлено:</a:t>
            </a:r>
            <a:endParaRPr lang="ru-RU" sz="2200" dirty="0" smtClean="0"/>
          </a:p>
          <a:p>
            <a:r>
              <a:rPr lang="uk-UA" sz="2200" dirty="0" smtClean="0"/>
              <a:t>основні засади, порядок і строки призначення та проведення виборів Президента України; </a:t>
            </a:r>
            <a:endParaRPr lang="ru-RU" sz="2200" dirty="0" smtClean="0"/>
          </a:p>
          <a:p>
            <a:r>
              <a:rPr lang="uk-UA" sz="2200" dirty="0" smtClean="0"/>
              <a:t>порядок територіальної організації виборів Президента України; </a:t>
            </a:r>
            <a:endParaRPr lang="ru-RU" sz="2200" dirty="0" smtClean="0"/>
          </a:p>
          <a:p>
            <a:r>
              <a:rPr lang="uk-UA" sz="2200" dirty="0" smtClean="0"/>
              <a:t>порядок утворення, статус і діяльність виборчих комісій, у т.ч. ЦВК; </a:t>
            </a:r>
            <a:endParaRPr lang="ru-RU" sz="2200" dirty="0" smtClean="0"/>
          </a:p>
          <a:p>
            <a:r>
              <a:rPr lang="uk-UA" sz="2200" dirty="0" smtClean="0"/>
              <a:t>порядок роботи з</a:t>
            </a:r>
            <a:r>
              <a:rPr lang="uk-UA" sz="2200" dirty="0"/>
              <a:t>і</a:t>
            </a:r>
            <a:r>
              <a:rPr lang="uk-UA" sz="2200" dirty="0" smtClean="0"/>
              <a:t> списками виборців;</a:t>
            </a:r>
            <a:endParaRPr lang="ru-RU" sz="2200" dirty="0" smtClean="0"/>
          </a:p>
          <a:p>
            <a:r>
              <a:rPr lang="uk-UA" sz="2200" dirty="0" smtClean="0"/>
              <a:t>фінансове і матеріально-технічне забезпечення підготовки та проведення виборів;  </a:t>
            </a:r>
            <a:endParaRPr lang="ru-RU" sz="2200" dirty="0" smtClean="0"/>
          </a:p>
          <a:p>
            <a:pPr lvl="3"/>
            <a:r>
              <a:rPr lang="uk-UA" sz="2200" dirty="0" smtClean="0"/>
              <a:t>порядок висування і реєстрації кандидатів на пост виборів Президента України;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01468" y="1"/>
            <a:ext cx="8784201" cy="914400"/>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основні засади та особливості інформаційного забезпечення виборів;</a:t>
            </a:r>
            <a:endParaRPr lang="ru-RU" sz="2200" dirty="0" smtClean="0"/>
          </a:p>
          <a:p>
            <a:r>
              <a:rPr lang="uk-UA" sz="2200" dirty="0" smtClean="0"/>
              <a:t>строки проведення, форми і засоби передвиборної агітації, загальний порядок використання засобів масової інформації, у т.ч. обмеження щодо ведення передвиборної агітації;</a:t>
            </a:r>
            <a:endParaRPr lang="ru-RU" sz="2200" dirty="0" smtClean="0"/>
          </a:p>
          <a:p>
            <a:r>
              <a:rPr lang="uk-UA" sz="2200" dirty="0" smtClean="0"/>
              <a:t>гарантії діяльності кандидатів на пост Президента України  та офіційних спостерігачів; </a:t>
            </a:r>
            <a:endParaRPr lang="ru-RU" sz="2200" dirty="0" smtClean="0"/>
          </a:p>
          <a:p>
            <a:r>
              <a:rPr lang="uk-UA" sz="2200" dirty="0" smtClean="0"/>
              <a:t>проведення голосування, визначення результатів виборів Президента України; </a:t>
            </a:r>
            <a:endParaRPr lang="ru-RU" sz="2200" dirty="0" smtClean="0"/>
          </a:p>
          <a:p>
            <a:r>
              <a:rPr lang="uk-UA" sz="2200" dirty="0" smtClean="0"/>
              <a:t>особливості підготовки і проведення повторних та позачергових виборів;</a:t>
            </a:r>
            <a:endParaRPr lang="ru-RU" sz="2200" dirty="0" smtClean="0"/>
          </a:p>
          <a:p>
            <a:pPr lvl="4"/>
            <a:r>
              <a:rPr lang="uk-UA" sz="2200" dirty="0" smtClean="0"/>
              <a:t>оскарження рішень, дій чи бездіяльності суб’єктів виборчого процесу, відповідальність за порушення виборчого законодавства. </a:t>
            </a:r>
            <a:endParaRPr lang="ru-RU" sz="2200" dirty="0" smtClean="0"/>
          </a:p>
          <a:p>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51883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31321" y="258793"/>
            <a:ext cx="8557404" cy="655608"/>
          </a:xfrm>
        </p:spPr>
        <p:txBody>
          <a:bodyPr/>
          <a:lstStyle/>
          <a:p>
            <a:pPr lvl="0" algn="ctr"/>
            <a:r>
              <a:rPr lang="uk-UA" sz="2400" b="1" dirty="0" smtClean="0"/>
              <a:t>Основні законодавчі акти для виборчого процесу</a:t>
            </a:r>
            <a:endParaRPr lang="uk-UA" sz="2400" dirty="0">
              <a:solidFill>
                <a:schemeClr val="tx1"/>
              </a:solidFill>
            </a:endParaRPr>
          </a:p>
        </p:txBody>
      </p:sp>
      <p:sp>
        <p:nvSpPr>
          <p:cNvPr id="51203" name="Rectangle 3"/>
          <p:cNvSpPr>
            <a:spLocks noGrp="1" noChangeArrowheads="1"/>
          </p:cNvSpPr>
          <p:nvPr>
            <p:ph type="body" idx="1"/>
          </p:nvPr>
        </p:nvSpPr>
        <p:spPr>
          <a:xfrm>
            <a:off x="258792" y="1147313"/>
            <a:ext cx="8735504" cy="4961598"/>
          </a:xfrm>
        </p:spPr>
        <p:txBody>
          <a:bodyPr/>
          <a:lstStyle/>
          <a:p>
            <a:r>
              <a:rPr lang="uk-UA" sz="2200" dirty="0" smtClean="0"/>
              <a:t>Законом України </a:t>
            </a:r>
            <a:r>
              <a:rPr lang="uk-UA" sz="2200" b="1" dirty="0" smtClean="0"/>
              <a:t>«Про вибори народних депутатів України»</a:t>
            </a:r>
            <a:r>
              <a:rPr lang="uk-UA" sz="2200" dirty="0" smtClean="0"/>
              <a:t> визначено: </a:t>
            </a:r>
            <a:endParaRPr lang="ru-RU" sz="2200" dirty="0" smtClean="0"/>
          </a:p>
          <a:p>
            <a:r>
              <a:rPr lang="uk-UA" sz="2200" dirty="0" smtClean="0"/>
              <a:t>основні засади виборів народних депутатів України;</a:t>
            </a:r>
            <a:endParaRPr lang="ru-RU" sz="2200" dirty="0" smtClean="0"/>
          </a:p>
          <a:p>
            <a:r>
              <a:rPr lang="uk-UA" sz="2200" dirty="0" smtClean="0"/>
              <a:t>види виборів депутатів, порядок і строки їх призначення і проведення;</a:t>
            </a:r>
            <a:endParaRPr lang="ru-RU" sz="2200" dirty="0" smtClean="0"/>
          </a:p>
          <a:p>
            <a:r>
              <a:rPr lang="uk-UA" sz="2200" dirty="0" smtClean="0"/>
              <a:t>територіальну організацію виборів депутатів;</a:t>
            </a:r>
            <a:endParaRPr lang="ru-RU" sz="2200" dirty="0" smtClean="0"/>
          </a:p>
          <a:p>
            <a:r>
              <a:rPr lang="uk-UA" sz="2200" dirty="0" smtClean="0"/>
              <a:t>систему та повноваження виборчих комісій, порядок їх утворення, вимоги до їх членів;</a:t>
            </a:r>
            <a:endParaRPr lang="ru-RU" sz="2200" dirty="0" smtClean="0"/>
          </a:p>
          <a:p>
            <a:r>
              <a:rPr lang="uk-UA" sz="2200" dirty="0" smtClean="0"/>
              <a:t>порядок роботи із списками виборців;</a:t>
            </a:r>
            <a:endParaRPr lang="ru-RU" sz="2200" dirty="0" smtClean="0"/>
          </a:p>
          <a:p>
            <a:pPr lvl="1"/>
            <a:r>
              <a:rPr lang="uk-UA" sz="2200" dirty="0" smtClean="0"/>
              <a:t>фінансове і матеріально-технічне забезпечення підготовки і проведення виборів депутатів;  </a:t>
            </a:r>
            <a:endParaRPr lang="ru-RU" sz="2200" dirty="0" smtClean="0"/>
          </a:p>
          <a:p>
            <a:pPr marL="0" indent="0">
              <a:buNone/>
            </a:pPr>
            <a:endParaRPr lang="uk-UA" sz="1600" dirty="0"/>
          </a:p>
        </p:txBody>
      </p:sp>
      <p:sp>
        <p:nvSpPr>
          <p:cNvPr id="40961" name="Rectangle 1"/>
          <p:cNvSpPr>
            <a:spLocks noChangeArrowheads="1"/>
          </p:cNvSpPr>
          <p:nvPr/>
        </p:nvSpPr>
        <p:spPr bwMode="auto">
          <a:xfrm>
            <a:off x="4339389" y="157204"/>
            <a:ext cx="16159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33862063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4634_slide">
  <a:themeElements>
    <a:clrScheme name="Тема Office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fontScheme name="Тема Office">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CCCCFF"/>
        </a:lt1>
        <a:dk2>
          <a:srgbClr val="000000"/>
        </a:dk2>
        <a:lt2>
          <a:srgbClr val="B2B2B2"/>
        </a:lt2>
        <a:accent1>
          <a:srgbClr val="0000A6"/>
        </a:accent1>
        <a:accent2>
          <a:srgbClr val="3A238C"/>
        </a:accent2>
        <a:accent3>
          <a:srgbClr val="E2E2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CCCCFF"/>
        </a:lt1>
        <a:dk2>
          <a:srgbClr val="000000"/>
        </a:dk2>
        <a:lt2>
          <a:srgbClr val="B2B2B2"/>
        </a:lt2>
        <a:accent1>
          <a:srgbClr val="804600"/>
        </a:accent1>
        <a:accent2>
          <a:srgbClr val="3D3D99"/>
        </a:accent2>
        <a:accent3>
          <a:srgbClr val="E2E2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CCCCFF"/>
        </a:lt1>
        <a:dk2>
          <a:srgbClr val="000000"/>
        </a:dk2>
        <a:lt2>
          <a:srgbClr val="B2B2B2"/>
        </a:lt2>
        <a:accent1>
          <a:srgbClr val="366629"/>
        </a:accent1>
        <a:accent2>
          <a:srgbClr val="735600"/>
        </a:accent2>
        <a:accent3>
          <a:srgbClr val="E2E2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B2B2B2"/>
        </a:lt2>
        <a:accent1>
          <a:srgbClr val="0000A6"/>
        </a:accent1>
        <a:accent2>
          <a:srgbClr val="3A238C"/>
        </a:accent2>
        <a:accent3>
          <a:srgbClr val="FFFF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B2B2B2"/>
        </a:lt2>
        <a:accent1>
          <a:srgbClr val="764599"/>
        </a:accent1>
        <a:accent2>
          <a:srgbClr val="004799"/>
        </a:accent2>
        <a:accent3>
          <a:srgbClr val="FFFF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B2B2B2"/>
        </a:lt2>
        <a:accent1>
          <a:srgbClr val="804600"/>
        </a:accent1>
        <a:accent2>
          <a:srgbClr val="3D3D99"/>
        </a:accent2>
        <a:accent3>
          <a:srgbClr val="FFFF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Тема Office 8">
        <a:dk1>
          <a:srgbClr val="000000"/>
        </a:dk1>
        <a:lt1>
          <a:srgbClr val="FFFFFF"/>
        </a:lt1>
        <a:dk2>
          <a:srgbClr val="000000"/>
        </a:dk2>
        <a:lt2>
          <a:srgbClr val="B2B2B2"/>
        </a:lt2>
        <a:accent1>
          <a:srgbClr val="366629"/>
        </a:accent1>
        <a:accent2>
          <a:srgbClr val="735600"/>
        </a:accent2>
        <a:accent3>
          <a:srgbClr val="FFFF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fontScheme name="1_Default Design">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CCCCFF"/>
        </a:lt1>
        <a:dk2>
          <a:srgbClr val="000000"/>
        </a:dk2>
        <a:lt2>
          <a:srgbClr val="B2B2B2"/>
        </a:lt2>
        <a:accent1>
          <a:srgbClr val="0000A6"/>
        </a:accent1>
        <a:accent2>
          <a:srgbClr val="3A238C"/>
        </a:accent2>
        <a:accent3>
          <a:srgbClr val="E2E2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CCCCFF"/>
        </a:lt1>
        <a:dk2>
          <a:srgbClr val="000000"/>
        </a:dk2>
        <a:lt2>
          <a:srgbClr val="B2B2B2"/>
        </a:lt2>
        <a:accent1>
          <a:srgbClr val="764599"/>
        </a:accent1>
        <a:accent2>
          <a:srgbClr val="004799"/>
        </a:accent2>
        <a:accent3>
          <a:srgbClr val="E2E2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CCCCFF"/>
        </a:lt1>
        <a:dk2>
          <a:srgbClr val="000000"/>
        </a:dk2>
        <a:lt2>
          <a:srgbClr val="B2B2B2"/>
        </a:lt2>
        <a:accent1>
          <a:srgbClr val="804600"/>
        </a:accent1>
        <a:accent2>
          <a:srgbClr val="3D3D99"/>
        </a:accent2>
        <a:accent3>
          <a:srgbClr val="E2E2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CCCCFF"/>
        </a:lt1>
        <a:dk2>
          <a:srgbClr val="000000"/>
        </a:dk2>
        <a:lt2>
          <a:srgbClr val="B2B2B2"/>
        </a:lt2>
        <a:accent1>
          <a:srgbClr val="366629"/>
        </a:accent1>
        <a:accent2>
          <a:srgbClr val="735600"/>
        </a:accent2>
        <a:accent3>
          <a:srgbClr val="E2E2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0000A6"/>
        </a:accent1>
        <a:accent2>
          <a:srgbClr val="3A238C"/>
        </a:accent2>
        <a:accent3>
          <a:srgbClr val="FFFFFF"/>
        </a:accent3>
        <a:accent4>
          <a:srgbClr val="000000"/>
        </a:accent4>
        <a:accent5>
          <a:srgbClr val="AAAAD0"/>
        </a:accent5>
        <a:accent6>
          <a:srgbClr val="341F7E"/>
        </a:accent6>
        <a:hlink>
          <a:srgbClr val="00008C"/>
        </a:hlink>
        <a:folHlink>
          <a:srgbClr val="4D008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764599"/>
        </a:accent1>
        <a:accent2>
          <a:srgbClr val="004799"/>
        </a:accent2>
        <a:accent3>
          <a:srgbClr val="FFFFFF"/>
        </a:accent3>
        <a:accent4>
          <a:srgbClr val="000000"/>
        </a:accent4>
        <a:accent5>
          <a:srgbClr val="BDB0CA"/>
        </a:accent5>
        <a:accent6>
          <a:srgbClr val="003F8A"/>
        </a:accent6>
        <a:hlink>
          <a:srgbClr val="000099"/>
        </a:hlink>
        <a:folHlink>
          <a:srgbClr val="731757"/>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804600"/>
        </a:accent1>
        <a:accent2>
          <a:srgbClr val="3D3D99"/>
        </a:accent2>
        <a:accent3>
          <a:srgbClr val="FFFFFF"/>
        </a:accent3>
        <a:accent4>
          <a:srgbClr val="000000"/>
        </a:accent4>
        <a:accent5>
          <a:srgbClr val="C0B0AA"/>
        </a:accent5>
        <a:accent6>
          <a:srgbClr val="36368A"/>
        </a:accent6>
        <a:hlink>
          <a:srgbClr val="73222A"/>
        </a:hlink>
        <a:folHlink>
          <a:srgbClr val="4C4700"/>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366629"/>
        </a:accent1>
        <a:accent2>
          <a:srgbClr val="735600"/>
        </a:accent2>
        <a:accent3>
          <a:srgbClr val="FFFFFF"/>
        </a:accent3>
        <a:accent4>
          <a:srgbClr val="000000"/>
        </a:accent4>
        <a:accent5>
          <a:srgbClr val="AEB8AC"/>
        </a:accent5>
        <a:accent6>
          <a:srgbClr val="684D00"/>
        </a:accent6>
        <a:hlink>
          <a:srgbClr val="000099"/>
        </a:hlink>
        <a:folHlink>
          <a:srgbClr val="80192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ind_4634_slide</Template>
  <TotalTime>691</TotalTime>
  <Words>1168</Words>
  <Application>Microsoft Office PowerPoint</Application>
  <PresentationFormat>Экран (4:3)</PresentationFormat>
  <Paragraphs>214</Paragraphs>
  <Slides>37</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37</vt:i4>
      </vt:variant>
    </vt:vector>
  </HeadingPairs>
  <TitlesOfParts>
    <vt:vector size="39" baseType="lpstr">
      <vt:lpstr>ind_4634_slide</vt:lpstr>
      <vt:lpstr>1_Default Design</vt:lpstr>
      <vt:lpstr>Українська бібліотечна асоціація   Цикл вебінарів «Бібліотека і виборчий процес»      2014</vt:lpstr>
      <vt:lpstr>Тема 2. Нормативно-правова база виборчого процесу. Діяльність Центральної виборчої комісії</vt:lpstr>
      <vt:lpstr>План</vt:lpstr>
      <vt:lpstr>Нормативно-правова база виборчого процесу </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Основні законодавчі акти для виборчого процесу</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Інші законодавчі акти, що впливають на організацію виборчого процесу </vt:lpstr>
      <vt:lpstr> Порушення законодавства про вибори</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lpstr>Центральна виборча комісія:  статус, повноваження, діяльність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Вибори Президента України</dc:title>
  <dc:creator>Анюта</dc:creator>
  <cp:lastModifiedBy>VasVas</cp:lastModifiedBy>
  <cp:revision>183</cp:revision>
  <dcterms:created xsi:type="dcterms:W3CDTF">2014-08-27T13:52:07Z</dcterms:created>
  <dcterms:modified xsi:type="dcterms:W3CDTF">2014-10-22T09:38:22Z</dcterms:modified>
</cp:coreProperties>
</file>