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9"/>
  </p:notesMasterIdLst>
  <p:sldIdLst>
    <p:sldId id="301" r:id="rId3"/>
    <p:sldId id="256" r:id="rId4"/>
    <p:sldId id="257" r:id="rId5"/>
    <p:sldId id="290" r:id="rId6"/>
    <p:sldId id="260" r:id="rId7"/>
    <p:sldId id="261" r:id="rId8"/>
    <p:sldId id="262" r:id="rId9"/>
    <p:sldId id="263" r:id="rId10"/>
    <p:sldId id="291" r:id="rId11"/>
    <p:sldId id="264" r:id="rId12"/>
    <p:sldId id="292" r:id="rId13"/>
    <p:sldId id="266" r:id="rId14"/>
    <p:sldId id="265" r:id="rId15"/>
    <p:sldId id="293" r:id="rId16"/>
    <p:sldId id="267" r:id="rId17"/>
    <p:sldId id="268" r:id="rId18"/>
    <p:sldId id="302" r:id="rId19"/>
    <p:sldId id="294" r:id="rId20"/>
    <p:sldId id="269" r:id="rId21"/>
    <p:sldId id="303" r:id="rId22"/>
    <p:sldId id="270" r:id="rId23"/>
    <p:sldId id="271" r:id="rId24"/>
    <p:sldId id="272" r:id="rId25"/>
    <p:sldId id="273" r:id="rId26"/>
    <p:sldId id="274" r:id="rId27"/>
    <p:sldId id="295" r:id="rId28"/>
    <p:sldId id="275" r:id="rId29"/>
    <p:sldId id="277" r:id="rId30"/>
    <p:sldId id="296" r:id="rId31"/>
    <p:sldId id="278" r:id="rId32"/>
    <p:sldId id="279" r:id="rId33"/>
    <p:sldId id="280" r:id="rId34"/>
    <p:sldId id="297" r:id="rId35"/>
    <p:sldId id="281" r:id="rId36"/>
    <p:sldId id="298" r:id="rId37"/>
    <p:sldId id="282" r:id="rId38"/>
    <p:sldId id="300" r:id="rId39"/>
    <p:sldId id="283" r:id="rId40"/>
    <p:sldId id="284" r:id="rId41"/>
    <p:sldId id="285" r:id="rId42"/>
    <p:sldId id="286" r:id="rId43"/>
    <p:sldId id="287" r:id="rId44"/>
    <p:sldId id="304" r:id="rId45"/>
    <p:sldId id="299" r:id="rId46"/>
    <p:sldId id="288" r:id="rId47"/>
    <p:sldId id="28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760836-EAE0-459C-B304-13920C5AE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0836-EAE0-459C-B304-13920C5AEE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A0BCEF-7AB0-4F5C-9F5F-3BDD5AB08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E71D-4099-408C-8AD0-A67B9E846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76E5-1478-41C2-9ACE-6AA2D4CC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76E2F4-71CC-409C-8C3A-F393953EA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484E-F964-432A-994D-BFC7D376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63FB-D91E-415B-BA0E-C94F5F00B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6891-DABD-4C50-AECB-86164B31D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27240-31B7-4A5A-BFFE-7EE050626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6D6C-32DF-4A2D-A4D2-E6BA23750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368-61B7-43ED-9992-8642D274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EBC8-102E-48B9-8DEE-4F6C7200F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45D0-93F1-4F58-9B4D-1D797E849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BC82-F22A-4B4E-9B90-75E4E3D1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E1EBB-070A-4761-B6D2-BFC9168C7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1754-56B0-4977-ACBE-711F93A87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D041-CB17-4A3E-AAD7-EC9329765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13BD-A682-4C5E-B557-A1DA84F0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0C10-377A-4E4A-8B00-005238D81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FD12-6735-4E7C-90A7-85C2CEE9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031E2-FFF1-42E2-B601-CE0A1F386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80F1-0417-4E87-A49C-C86022CD5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1152-8407-48D9-9F4B-BE8C735BE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ADC78-FF87-4638-859B-607FC5EEB7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00843D-045C-49FE-B3B5-9ED9F688E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v.gov.ua/apex/f?p=111:LOGI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5974"/>
            <a:ext cx="9144000" cy="62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2800" smtClean="0"/>
              <a:t>Українська бібліотечна асоціація</a:t>
            </a:r>
            <a:br>
              <a:rPr lang="uk-UA" sz="2800" smtClean="0"/>
            </a:br>
            <a:r>
              <a:rPr lang="uk-UA" sz="2800" smtClean="0"/>
              <a:t/>
            </a:r>
            <a:br>
              <a:rPr lang="uk-UA" sz="2800" smtClean="0"/>
            </a:br>
            <a:r>
              <a:rPr lang="uk-UA" sz="2800" smtClean="0"/>
              <a:t/>
            </a:r>
            <a:br>
              <a:rPr lang="uk-UA" sz="2800" smtClean="0"/>
            </a:br>
            <a:r>
              <a:rPr lang="uk-UA" sz="4000" smtClean="0"/>
              <a:t>Цикл вебінарів</a:t>
            </a:r>
            <a:br>
              <a:rPr lang="uk-UA" sz="4000" smtClean="0"/>
            </a:br>
            <a:r>
              <a:rPr lang="uk-UA" sz="4000" smtClean="0"/>
              <a:t>«Бібліотека і виборчий процес»</a:t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2800" smtClean="0"/>
              <a:t/>
            </a:r>
            <a:br>
              <a:rPr lang="uk-UA" sz="2800" smtClean="0"/>
            </a:br>
            <a:r>
              <a:rPr lang="uk-UA" sz="2800" smtClean="0"/>
              <a:t>2014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2346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lvl="0"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Законодавча база виборів Президента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України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Конституція України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вибори Президента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України»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Центральну виборчу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комісію»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Державний реєстр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виборців»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інші закони України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постанови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Верховної Ради України про призначення виборів Президента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інш</a:t>
            </a:r>
            <a:r>
              <a:rPr lang="uk-UA" sz="2200" dirty="0" smtClean="0"/>
              <a:t>і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актами законодавства,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прийняті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відповідно до Закону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 «Про вибори Президента України» </a:t>
            </a:r>
          </a:p>
          <a:p>
            <a:pPr lvl="1"/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Постанова Центральної виборчої комісії «Про забезпечення тимчасової зміни місця голосування виборця без зміни його виборчої адреси»</a:t>
            </a:r>
            <a:r>
              <a:rPr lang="uk-UA" sz="22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uk-UA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4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Вибори Президента. Загальні положення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632"/>
            <a:ext cx="9144000" cy="5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5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Вибори Президента. Загальні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положення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Вибори Президента України є </a:t>
            </a:r>
            <a:r>
              <a:rPr lang="uk-UA" b="1" dirty="0" smtClean="0">
                <a:solidFill>
                  <a:srgbClr val="C00000"/>
                </a:solidFill>
              </a:rPr>
              <a:t>загальнодержавними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Президент </a:t>
            </a:r>
            <a:r>
              <a:rPr lang="uk-UA" dirty="0">
                <a:solidFill>
                  <a:schemeClr val="tx1"/>
                </a:solidFill>
              </a:rPr>
              <a:t>України обирається громадянами України на основі загального, рівного і прямого виборчого права шляхом таємного голосування </a:t>
            </a:r>
            <a:r>
              <a:rPr lang="uk-UA" b="1" dirty="0">
                <a:solidFill>
                  <a:srgbClr val="C00000"/>
                </a:solidFill>
              </a:rPr>
              <a:t>строком на п'ять </a:t>
            </a:r>
            <a:r>
              <a:rPr lang="uk-UA" b="1" dirty="0" smtClean="0">
                <a:solidFill>
                  <a:srgbClr val="C00000"/>
                </a:solidFill>
              </a:rPr>
              <a:t>років</a:t>
            </a:r>
          </a:p>
          <a:p>
            <a:r>
              <a:rPr lang="uk-UA" dirty="0" smtClean="0"/>
              <a:t>В</a:t>
            </a:r>
            <a:r>
              <a:rPr lang="uk-UA" dirty="0" smtClean="0">
                <a:solidFill>
                  <a:schemeClr val="tx1"/>
                </a:solidFill>
              </a:rPr>
              <a:t>ступає </a:t>
            </a:r>
            <a:r>
              <a:rPr lang="uk-UA" dirty="0">
                <a:solidFill>
                  <a:schemeClr val="tx1"/>
                </a:solidFill>
              </a:rPr>
              <a:t>на пост </a:t>
            </a:r>
            <a:r>
              <a:rPr lang="uk-UA" b="1" dirty="0">
                <a:solidFill>
                  <a:srgbClr val="C00000"/>
                </a:solidFill>
              </a:rPr>
              <a:t>не пізніше ніж через </a:t>
            </a:r>
            <a:r>
              <a:rPr lang="uk-UA" b="1" dirty="0" smtClean="0">
                <a:solidFill>
                  <a:srgbClr val="C00000"/>
                </a:solidFill>
              </a:rPr>
              <a:t>30 </a:t>
            </a:r>
            <a:r>
              <a:rPr lang="uk-UA" b="1" dirty="0">
                <a:solidFill>
                  <a:srgbClr val="C00000"/>
                </a:solidFill>
              </a:rPr>
              <a:t>днів </a:t>
            </a:r>
            <a:r>
              <a:rPr lang="uk-UA" dirty="0">
                <a:solidFill>
                  <a:schemeClr val="tx1"/>
                </a:solidFill>
              </a:rPr>
              <a:t>після офіційного оголошення результатів виборів, з моменту складення присяги народові на урочистому засіданні Верховної Ради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Приведення </a:t>
            </a:r>
            <a:r>
              <a:rPr lang="uk-UA" dirty="0">
                <a:solidFill>
                  <a:schemeClr val="tx1"/>
                </a:solidFill>
              </a:rPr>
              <a:t>Президента України до присяги здійснює Голова Конституційного Суду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  <a:endParaRPr lang="uk-UA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4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Вибори Президента. Загальні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положення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+mn-lt"/>
                <a:cs typeface="+mn-cs"/>
              </a:rPr>
              <a:t>Види</a:t>
            </a:r>
            <a:r>
              <a:rPr lang="ru-RU" b="1" dirty="0" smtClean="0">
                <a:latin typeface="+mn-lt"/>
                <a:cs typeface="+mn-cs"/>
              </a:rPr>
              <a:t> </a:t>
            </a:r>
            <a:r>
              <a:rPr lang="ru-RU" b="1" dirty="0" err="1" smtClean="0">
                <a:latin typeface="+mn-lt"/>
                <a:cs typeface="+mn-cs"/>
              </a:rPr>
              <a:t>виборів</a:t>
            </a:r>
            <a:r>
              <a:rPr lang="ru-RU" b="1" dirty="0" smtClean="0">
                <a:latin typeface="+mn-lt"/>
                <a:cs typeface="+mn-cs"/>
              </a:rPr>
              <a:t> Президента </a:t>
            </a:r>
            <a:r>
              <a:rPr lang="ru-RU" b="1" dirty="0" err="1" smtClean="0">
                <a:latin typeface="+mn-lt"/>
                <a:cs typeface="+mn-cs"/>
              </a:rPr>
              <a:t>України</a:t>
            </a:r>
            <a:endParaRPr lang="ru-RU" b="1" dirty="0" smtClean="0">
              <a:latin typeface="+mn-lt"/>
              <a:cs typeface="+mn-cs"/>
            </a:endParaRP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чергові</a:t>
            </a:r>
            <a:r>
              <a:rPr lang="ru-RU" dirty="0" smtClean="0">
                <a:latin typeface="+mn-lt"/>
                <a:ea typeface="+mn-ea"/>
                <a:cs typeface="+mn-cs"/>
              </a:rPr>
              <a:t> -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закінчення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конституційного строку повноважень Президента </a:t>
            </a:r>
            <a:endParaRPr lang="ru-RU" dirty="0" smtClean="0">
              <a:latin typeface="+mn-lt"/>
              <a:ea typeface="+mn-ea"/>
              <a:cs typeface="+mn-cs"/>
            </a:endParaRP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позачергові</a:t>
            </a:r>
            <a:r>
              <a:rPr lang="ru-RU" dirty="0" smtClean="0">
                <a:latin typeface="+mn-lt"/>
                <a:ea typeface="+mn-ea"/>
                <a:cs typeface="+mn-cs"/>
              </a:rPr>
              <a:t> -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прийняття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відповідної постанови Верховної Ради України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повторні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не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зареєстровано жодного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кандидата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всі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кандидати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зняли свої кандидатури </a:t>
            </a:r>
          </a:p>
          <a:p>
            <a:pPr lvl="2"/>
            <a:r>
              <a:rPr lang="ru-RU" dirty="0" smtClean="0">
                <a:solidFill>
                  <a:schemeClr val="tx1"/>
                </a:solidFill>
                <a:latin typeface="+mn-lt"/>
                <a:cs typeface="+mn-cs"/>
              </a:rPr>
              <a:t>не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обрано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жодного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кандидата на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чергових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+mn-cs"/>
              </a:rPr>
              <a:t>виборах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вибори визнані такими, що не відбулися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обрана особа не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набула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мандату в строк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  <a:endParaRPr lang="uk-UA" dirty="0" smtClean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9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259194"/>
          </a:xfrm>
        </p:spPr>
        <p:txBody>
          <a:bodyPr/>
          <a:lstStyle/>
          <a:p>
            <a:pPr lvl="0" algn="ctr"/>
            <a:r>
              <a:rPr lang="uk-UA" sz="2800" dirty="0" err="1" smtClean="0">
                <a:solidFill>
                  <a:schemeClr val="tx1"/>
                </a:solidFill>
              </a:rPr>
              <a:t>Суб</a:t>
            </a:r>
            <a:r>
              <a:rPr lang="ru-RU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єкти</a:t>
            </a:r>
            <a:r>
              <a:rPr lang="uk-UA" sz="2800" dirty="0" smtClean="0">
                <a:solidFill>
                  <a:schemeClr val="tx1"/>
                </a:solidFill>
              </a:rPr>
              <a:t> та етапи виборчого процесу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виборів Президента України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681316"/>
            <a:ext cx="8784201" cy="4444848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858"/>
            <a:ext cx="9143999" cy="55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80289"/>
            <a:ext cx="8784201" cy="495683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Виборчий </a:t>
            </a:r>
            <a:r>
              <a:rPr lang="uk-UA" b="1" dirty="0" smtClean="0">
                <a:solidFill>
                  <a:schemeClr val="tx1"/>
                </a:solidFill>
              </a:rPr>
              <a:t>процес - </a:t>
            </a:r>
            <a:r>
              <a:rPr lang="uk-UA" dirty="0" smtClean="0">
                <a:solidFill>
                  <a:schemeClr val="tx1"/>
                </a:solidFill>
              </a:rPr>
              <a:t>здійснення </a:t>
            </a:r>
            <a:r>
              <a:rPr lang="uk-UA" dirty="0">
                <a:solidFill>
                  <a:schemeClr val="tx1"/>
                </a:solidFill>
              </a:rPr>
              <a:t>суб’єктами виборчого процесу виборчих процедур, передбачених Законом </a:t>
            </a:r>
            <a:r>
              <a:rPr lang="uk-UA" dirty="0" smtClean="0">
                <a:solidFill>
                  <a:schemeClr val="tx1"/>
                </a:solidFill>
              </a:rPr>
              <a:t>«Про </a:t>
            </a:r>
            <a:r>
              <a:rPr lang="uk-UA" dirty="0">
                <a:solidFill>
                  <a:schemeClr val="tx1"/>
                </a:solidFill>
              </a:rPr>
              <a:t>вибори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України».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/>
                </a:solidFill>
              </a:rPr>
              <a:t>Суб</a:t>
            </a:r>
            <a:r>
              <a:rPr lang="ru-RU" b="1" dirty="0">
                <a:solidFill>
                  <a:schemeClr val="tx1"/>
                </a:solidFill>
              </a:rPr>
              <a:t>’</a:t>
            </a:r>
            <a:r>
              <a:rPr lang="uk-UA" b="1" dirty="0" err="1">
                <a:solidFill>
                  <a:schemeClr val="tx1"/>
                </a:solidFill>
              </a:rPr>
              <a:t>єкти</a:t>
            </a:r>
            <a:r>
              <a:rPr lang="uk-UA" b="1" dirty="0">
                <a:solidFill>
                  <a:schemeClr val="tx1"/>
                </a:solidFill>
              </a:rPr>
              <a:t> виборчого </a:t>
            </a:r>
            <a:r>
              <a:rPr lang="uk-UA" b="1" dirty="0" smtClean="0">
                <a:solidFill>
                  <a:schemeClr val="tx1"/>
                </a:solidFill>
              </a:rPr>
              <a:t>процесу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виборець</a:t>
            </a:r>
          </a:p>
          <a:p>
            <a:r>
              <a:rPr lang="uk-UA" dirty="0">
                <a:solidFill>
                  <a:schemeClr val="tx1"/>
                </a:solidFill>
              </a:rPr>
              <a:t>виборча </a:t>
            </a:r>
            <a:r>
              <a:rPr lang="uk-UA" dirty="0" smtClean="0">
                <a:solidFill>
                  <a:schemeClr val="tx1"/>
                </a:solidFill>
              </a:rPr>
              <a:t>комісія</a:t>
            </a:r>
          </a:p>
          <a:p>
            <a:r>
              <a:rPr lang="uk-UA" dirty="0">
                <a:solidFill>
                  <a:schemeClr val="tx1"/>
                </a:solidFill>
              </a:rPr>
              <a:t>кандидат на пост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>
                <a:solidFill>
                  <a:schemeClr val="tx1"/>
                </a:solidFill>
              </a:rPr>
              <a:t>партія, яка висунула </a:t>
            </a:r>
            <a:r>
              <a:rPr lang="uk-UA" dirty="0" smtClean="0">
                <a:solidFill>
                  <a:schemeClr val="tx1"/>
                </a:solidFill>
              </a:rPr>
              <a:t>кандидата</a:t>
            </a:r>
          </a:p>
          <a:p>
            <a:r>
              <a:rPr lang="uk-UA" dirty="0">
                <a:solidFill>
                  <a:schemeClr val="tx1"/>
                </a:solidFill>
              </a:rPr>
              <a:t>офіційний </a:t>
            </a:r>
            <a:r>
              <a:rPr lang="uk-UA" dirty="0" smtClean="0">
                <a:solidFill>
                  <a:schemeClr val="tx1"/>
                </a:solidFill>
              </a:rPr>
              <a:t>спостерігач</a:t>
            </a:r>
          </a:p>
          <a:p>
            <a:pPr lvl="3"/>
            <a:r>
              <a:rPr lang="uk-UA" dirty="0" smtClean="0">
                <a:ea typeface="+mn-ea"/>
              </a:rPr>
              <a:t>від партії</a:t>
            </a:r>
          </a:p>
          <a:p>
            <a:pPr lvl="3"/>
            <a:r>
              <a:rPr lang="uk-UA" dirty="0" smtClean="0">
                <a:solidFill>
                  <a:schemeClr val="tx1"/>
                </a:solidFill>
                <a:ea typeface="+mn-ea"/>
              </a:rPr>
              <a:t>від кандидата</a:t>
            </a:r>
          </a:p>
          <a:p>
            <a:pPr lvl="3"/>
            <a:r>
              <a:rPr lang="uk-UA" dirty="0" smtClean="0">
                <a:ea typeface="+mn-ea"/>
              </a:rPr>
              <a:t>від громадської організації</a:t>
            </a:r>
            <a:endParaRPr lang="uk-UA" dirty="0">
              <a:solidFill>
                <a:schemeClr val="tx1"/>
              </a:solidFill>
              <a:ea typeface="+mn-ea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8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682753"/>
            <a:ext cx="8784201" cy="505437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Етапи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виборчого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uk-UA" sz="2200" b="1" dirty="0">
                <a:solidFill>
                  <a:schemeClr val="tx1"/>
                </a:solidFill>
              </a:rPr>
              <a:t>процесу </a:t>
            </a:r>
            <a:endParaRPr lang="uk-UA" sz="2200" b="1" dirty="0" smtClean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висування та реєстрація кандидатів на пост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утворення окружних та дільничних виборчих </a:t>
            </a:r>
            <a:r>
              <a:rPr lang="uk-UA" sz="2200" dirty="0" smtClean="0">
                <a:solidFill>
                  <a:schemeClr val="tx1"/>
                </a:solidFill>
              </a:rPr>
              <a:t>комісій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проведення передвиборної </a:t>
            </a:r>
            <a:r>
              <a:rPr lang="uk-UA" sz="2200" dirty="0" smtClean="0">
                <a:solidFill>
                  <a:schemeClr val="tx1"/>
                </a:solidFill>
              </a:rPr>
              <a:t>агітації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утворення спеціальних виборчих дільниць, що існують на тимчасовій </a:t>
            </a:r>
            <a:r>
              <a:rPr lang="uk-UA" sz="2200" dirty="0" smtClean="0">
                <a:solidFill>
                  <a:schemeClr val="tx1"/>
                </a:solidFill>
              </a:rPr>
              <a:t>основі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складання списків виборців, їх перевірка та </a:t>
            </a:r>
            <a:r>
              <a:rPr lang="uk-UA" sz="2200" dirty="0" smtClean="0">
                <a:solidFill>
                  <a:schemeClr val="tx1"/>
                </a:solidFill>
              </a:rPr>
              <a:t>уточнення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голосування у день виборів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підрахунок голосів виборців, встановлення підсумків голосування і результатів виборів Президента України та їх офіційне </a:t>
            </a:r>
            <a:r>
              <a:rPr lang="uk-UA" sz="2200" dirty="0" smtClean="0">
                <a:solidFill>
                  <a:schemeClr val="tx1"/>
                </a:solidFill>
              </a:rPr>
              <a:t>оголошення</a:t>
            </a:r>
            <a:endParaRPr lang="uk-UA" sz="2200" dirty="0">
              <a:solidFill>
                <a:schemeClr val="tx1"/>
              </a:solidFill>
            </a:endParaRPr>
          </a:p>
          <a:p>
            <a:pPr lvl="3"/>
            <a:r>
              <a:rPr lang="uk-UA" sz="2200" dirty="0">
                <a:solidFill>
                  <a:schemeClr val="tx1"/>
                </a:solidFill>
              </a:rPr>
              <a:t>припинення повноважень окружних та дільничних виборчих </a:t>
            </a:r>
            <a:r>
              <a:rPr lang="uk-UA" sz="2200" dirty="0" smtClean="0">
                <a:solidFill>
                  <a:schemeClr val="tx1"/>
                </a:solidFill>
              </a:rPr>
              <a:t>комісій </a:t>
            </a:r>
            <a:endParaRPr lang="uk-UA" sz="2200" dirty="0" smtClean="0"/>
          </a:p>
          <a:p>
            <a:pPr marL="0" indent="0">
              <a:buNone/>
            </a:pPr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0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1"/>
                </a:solidFill>
              </a:rPr>
              <a:t>Етапи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виборчого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процесу </a:t>
            </a:r>
          </a:p>
          <a:p>
            <a:pPr marL="0" lvl="0" indent="0">
              <a:buNone/>
            </a:pPr>
            <a:endParaRPr lang="uk-UA" sz="2800" dirty="0" smtClean="0"/>
          </a:p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Додатково за потреби</a:t>
            </a: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повторне голосування;</a:t>
            </a:r>
          </a:p>
          <a:p>
            <a:r>
              <a:rPr lang="uk-UA" sz="2800" dirty="0">
                <a:solidFill>
                  <a:schemeClr val="tx1"/>
                </a:solidFill>
              </a:rPr>
              <a:t>підрахунок голосів виборців та встановлення підсумків повторного голосування і результатів виборів Президента України та їх офіційне оголошення</a:t>
            </a: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0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082214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Права громадян України (виборців)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/>
              <a:t>у</a:t>
            </a:r>
            <a:r>
              <a:rPr lang="uk-UA" sz="2800" dirty="0" smtClean="0">
                <a:solidFill>
                  <a:schemeClr val="tx1"/>
                </a:solidFill>
              </a:rPr>
              <a:t> президентських виборах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2020528"/>
            <a:ext cx="8784201" cy="4105635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3999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Хто може брати участь у виборах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громадяни </a:t>
            </a:r>
            <a:r>
              <a:rPr lang="uk-UA" dirty="0">
                <a:solidFill>
                  <a:schemeClr val="tx1"/>
                </a:solidFill>
              </a:rPr>
              <a:t>України 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віком </a:t>
            </a:r>
            <a:r>
              <a:rPr lang="uk-UA" dirty="0">
                <a:solidFill>
                  <a:schemeClr val="tx1"/>
                </a:solidFill>
              </a:rPr>
              <a:t>від 18 </a:t>
            </a:r>
            <a:r>
              <a:rPr lang="uk-UA" dirty="0" smtClean="0">
                <a:solidFill>
                  <a:schemeClr val="tx1"/>
                </a:solidFill>
              </a:rPr>
              <a:t>років</a:t>
            </a:r>
          </a:p>
          <a:p>
            <a:pPr lvl="0"/>
            <a:r>
              <a:rPr lang="uk-UA" dirty="0" smtClean="0"/>
              <a:t>внесені до Державного реєстру виборців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не </a:t>
            </a:r>
            <a:r>
              <a:rPr lang="uk-UA" dirty="0">
                <a:solidFill>
                  <a:schemeClr val="tx1"/>
                </a:solidFill>
              </a:rPr>
              <a:t>визнані судом </a:t>
            </a:r>
            <a:r>
              <a:rPr lang="uk-UA" dirty="0" smtClean="0">
                <a:solidFill>
                  <a:schemeClr val="tx1"/>
                </a:solidFill>
              </a:rPr>
              <a:t>недієздатними</a:t>
            </a:r>
          </a:p>
          <a:p>
            <a:pPr lvl="0"/>
            <a:r>
              <a:rPr lang="uk-UA" dirty="0" smtClean="0"/>
              <a:t>незалежно від </a:t>
            </a:r>
            <a:r>
              <a:rPr lang="uk-UA" dirty="0" smtClean="0">
                <a:solidFill>
                  <a:schemeClr val="tx1"/>
                </a:solidFill>
              </a:rPr>
              <a:t>раси</a:t>
            </a:r>
            <a:r>
              <a:rPr lang="uk-UA" dirty="0">
                <a:solidFill>
                  <a:schemeClr val="tx1"/>
                </a:solidFill>
              </a:rPr>
              <a:t>, кольору шкіри, політичних, релігійних та інших </a:t>
            </a:r>
            <a:r>
              <a:rPr lang="uk-UA" dirty="0" smtClean="0">
                <a:solidFill>
                  <a:schemeClr val="tx1"/>
                </a:solidFill>
              </a:rPr>
              <a:t>переконань, статі</a:t>
            </a:r>
            <a:r>
              <a:rPr lang="uk-UA" dirty="0">
                <a:solidFill>
                  <a:schemeClr val="tx1"/>
                </a:solidFill>
              </a:rPr>
              <a:t>, етнічного та соціального походження, майнового стану, місця проживання, </a:t>
            </a:r>
            <a:r>
              <a:rPr lang="uk-UA" dirty="0" smtClean="0">
                <a:solidFill>
                  <a:schemeClr val="tx1"/>
                </a:solidFill>
              </a:rPr>
              <a:t>мови спілкування, </a:t>
            </a:r>
            <a:r>
              <a:rPr lang="uk-UA" dirty="0" smtClean="0"/>
              <a:t>місця перебування на момент виборів</a:t>
            </a:r>
          </a:p>
          <a:p>
            <a:pPr marL="0" indent="0">
              <a:buNone/>
            </a:pPr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3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5975"/>
            <a:ext cx="7403690" cy="1165122"/>
          </a:xfrm>
        </p:spPr>
        <p:txBody>
          <a:bodyPr/>
          <a:lstStyle/>
          <a:p>
            <a:pPr algn="ctr"/>
            <a:r>
              <a:rPr lang="uk-UA" sz="4000" smtClean="0"/>
              <a:t>Тема 3. </a:t>
            </a:r>
            <a:br>
              <a:rPr lang="uk-UA" sz="4000" smtClean="0"/>
            </a:br>
            <a:r>
              <a:rPr lang="uk-UA" sz="4000" smtClean="0"/>
              <a:t>Вибори </a:t>
            </a:r>
            <a:r>
              <a:rPr lang="uk-UA" sz="4000" dirty="0" smtClean="0"/>
              <a:t>Президента України</a:t>
            </a:r>
            <a:endParaRPr lang="uk-UA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8" y="1571695"/>
            <a:ext cx="1469922" cy="2131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29" y="1571695"/>
            <a:ext cx="1551505" cy="2150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66" y="1552857"/>
            <a:ext cx="1738789" cy="215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31" y="1537247"/>
            <a:ext cx="1739241" cy="2165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8" y="3973963"/>
            <a:ext cx="1669325" cy="2146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65" y="3973963"/>
            <a:ext cx="1738789" cy="2204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92829" y="3973963"/>
            <a:ext cx="1551505" cy="22045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  <a:endParaRPr lang="uk-UA" sz="1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lv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Ролі </a:t>
            </a:r>
            <a:r>
              <a:rPr lang="uk-UA" sz="2800" b="1" dirty="0">
                <a:solidFill>
                  <a:schemeClr val="tx1"/>
                </a:solidFill>
              </a:rPr>
              <a:t>громадян у виборчому процесі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endParaRPr lang="uk-UA" sz="2800" b="1" i="1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виборець</a:t>
            </a:r>
          </a:p>
          <a:p>
            <a:r>
              <a:rPr lang="uk-UA" sz="2800" dirty="0" smtClean="0"/>
              <a:t>член виборчої комісії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офіційний спостерігач</a:t>
            </a:r>
          </a:p>
          <a:p>
            <a:r>
              <a:rPr lang="uk-UA" sz="2800" dirty="0" smtClean="0"/>
              <a:t>агітатор</a:t>
            </a:r>
            <a:endParaRPr lang="uk-UA" sz="2800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5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816865"/>
            <a:ext cx="8784201" cy="492025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Рівне виборче право громадян України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громадяни </a:t>
            </a:r>
            <a:r>
              <a:rPr lang="uk-UA" dirty="0" smtClean="0">
                <a:solidFill>
                  <a:schemeClr val="tx1"/>
                </a:solidFill>
              </a:rPr>
              <a:t>беруть </a:t>
            </a:r>
            <a:r>
              <a:rPr lang="uk-UA" dirty="0">
                <a:solidFill>
                  <a:schemeClr val="tx1"/>
                </a:solidFill>
              </a:rPr>
              <a:t>участь у виборах на рівних засадах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кожний </a:t>
            </a:r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на </a:t>
            </a:r>
            <a:r>
              <a:rPr lang="uk-UA" dirty="0">
                <a:solidFill>
                  <a:schemeClr val="tx1"/>
                </a:solidFill>
              </a:rPr>
              <a:t>виборах </a:t>
            </a:r>
            <a:r>
              <a:rPr lang="uk-UA" dirty="0" smtClean="0">
                <a:solidFill>
                  <a:schemeClr val="tx1"/>
                </a:solidFill>
              </a:rPr>
              <a:t>має </a:t>
            </a:r>
            <a:r>
              <a:rPr lang="uk-UA" dirty="0">
                <a:solidFill>
                  <a:schemeClr val="tx1"/>
                </a:solidFill>
              </a:rPr>
              <a:t>один голос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виборець </a:t>
            </a:r>
            <a:r>
              <a:rPr lang="uk-UA" dirty="0">
                <a:solidFill>
                  <a:schemeClr val="tx1"/>
                </a:solidFill>
              </a:rPr>
              <a:t>може використати право голосу тільки на одній виборчій дільниці, де він включений до списку виборців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Пряме </a:t>
            </a:r>
            <a:r>
              <a:rPr lang="uk-UA" b="1" dirty="0">
                <a:solidFill>
                  <a:schemeClr val="tx1"/>
                </a:solidFill>
              </a:rPr>
              <a:t>виборче право громадян </a:t>
            </a:r>
            <a:r>
              <a:rPr lang="uk-UA" b="1" dirty="0" smtClean="0">
                <a:solidFill>
                  <a:schemeClr val="tx1"/>
                </a:solidFill>
              </a:rPr>
              <a:t>України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громадяни </a:t>
            </a:r>
            <a:r>
              <a:rPr lang="uk-UA" dirty="0">
                <a:solidFill>
                  <a:schemeClr val="tx1"/>
                </a:solidFill>
              </a:rPr>
              <a:t>України безпосередньо обирають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Добровільність </a:t>
            </a:r>
            <a:r>
              <a:rPr lang="uk-UA" b="1" dirty="0">
                <a:solidFill>
                  <a:schemeClr val="tx1"/>
                </a:solidFill>
              </a:rPr>
              <a:t>участі у виборах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участь </a:t>
            </a:r>
            <a:r>
              <a:rPr lang="uk-UA" dirty="0">
                <a:solidFill>
                  <a:schemeClr val="tx1"/>
                </a:solidFill>
              </a:rPr>
              <a:t>громадян України у виборах Президента України є </a:t>
            </a:r>
            <a:r>
              <a:rPr lang="uk-UA" dirty="0" smtClean="0">
                <a:solidFill>
                  <a:schemeClr val="tx1"/>
                </a:solidFill>
              </a:rPr>
              <a:t>добровільною</a:t>
            </a: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ніхто </a:t>
            </a:r>
            <a:r>
              <a:rPr lang="uk-UA" dirty="0">
                <a:solidFill>
                  <a:schemeClr val="tx1"/>
                </a:solidFill>
              </a:rPr>
              <a:t>не може бути примушений до участі чи неучасті у виборах</a:t>
            </a:r>
          </a:p>
        </p:txBody>
      </p:sp>
    </p:spTree>
    <p:extLst>
      <p:ext uri="{BB962C8B-B14F-4D97-AF65-F5344CB8AC3E}">
        <p14:creationId xmlns:p14="http://schemas.microsoft.com/office/powerpoint/2010/main" val="322790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670561"/>
            <a:ext cx="8784201" cy="5066562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Вільні вибори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виборцям </a:t>
            </a:r>
            <a:r>
              <a:rPr lang="uk-UA" sz="2200" dirty="0">
                <a:solidFill>
                  <a:schemeClr val="tx1"/>
                </a:solidFill>
              </a:rPr>
              <a:t>забезпечуються умови для вільного формування своєї волі та її вільного виявлення при </a:t>
            </a:r>
            <a:r>
              <a:rPr lang="uk-UA" sz="2200" dirty="0" smtClean="0">
                <a:solidFill>
                  <a:schemeClr val="tx1"/>
                </a:solidFill>
              </a:rPr>
              <a:t>голосуванні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застосування </a:t>
            </a:r>
            <a:r>
              <a:rPr lang="uk-UA" sz="2200" dirty="0">
                <a:solidFill>
                  <a:schemeClr val="tx1"/>
                </a:solidFill>
              </a:rPr>
              <a:t>насильства, погроз, обману, підкупу чи будь-яких інших дій, що перешкоджають вільному формуванню та вільному виявленню волі виборця, </a:t>
            </a:r>
            <a:r>
              <a:rPr lang="uk-UA" sz="2200" dirty="0" smtClean="0">
                <a:solidFill>
                  <a:schemeClr val="tx1"/>
                </a:solidFill>
              </a:rPr>
              <a:t>забороняється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Особисте </a:t>
            </a:r>
            <a:r>
              <a:rPr lang="uk-UA" sz="2200" b="1" dirty="0">
                <a:solidFill>
                  <a:schemeClr val="tx1"/>
                </a:solidFill>
              </a:rPr>
              <a:t>голосування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кожний </a:t>
            </a:r>
            <a:r>
              <a:rPr lang="uk-UA" sz="2200" dirty="0">
                <a:solidFill>
                  <a:schemeClr val="tx1"/>
                </a:solidFill>
              </a:rPr>
              <a:t>виборець голосує на виборах Президента України </a:t>
            </a:r>
            <a:r>
              <a:rPr lang="uk-UA" sz="2200" dirty="0" smtClean="0">
                <a:solidFill>
                  <a:schemeClr val="tx1"/>
                </a:solidFill>
              </a:rPr>
              <a:t>особисто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заборонено голосування </a:t>
            </a:r>
            <a:r>
              <a:rPr lang="uk-UA" sz="2200" dirty="0">
                <a:solidFill>
                  <a:schemeClr val="tx1"/>
                </a:solidFill>
              </a:rPr>
              <a:t>за інших </a:t>
            </a:r>
            <a:r>
              <a:rPr lang="uk-UA" sz="2200" dirty="0" smtClean="0">
                <a:solidFill>
                  <a:schemeClr val="tx1"/>
                </a:solidFill>
              </a:rPr>
              <a:t>осіб</a:t>
            </a:r>
          </a:p>
          <a:p>
            <a:r>
              <a:rPr lang="uk-UA" sz="2200" dirty="0" smtClean="0"/>
              <a:t>заборонено </a:t>
            </a:r>
            <a:r>
              <a:rPr lang="uk-UA" sz="2200" dirty="0" smtClean="0">
                <a:solidFill>
                  <a:schemeClr val="tx1"/>
                </a:solidFill>
              </a:rPr>
              <a:t>передача </a:t>
            </a:r>
            <a:r>
              <a:rPr lang="uk-UA" sz="2200" dirty="0">
                <a:solidFill>
                  <a:schemeClr val="tx1"/>
                </a:solidFill>
              </a:rPr>
              <a:t>виборцем права голосу будь-якій іншій особі </a:t>
            </a:r>
            <a:r>
              <a:rPr lang="uk-UA" sz="2200" dirty="0" smtClean="0">
                <a:solidFill>
                  <a:schemeClr val="tx1"/>
                </a:solidFill>
              </a:rPr>
              <a:t>забороняються</a:t>
            </a:r>
          </a:p>
          <a:p>
            <a:pPr lvl="3"/>
            <a:r>
              <a:rPr lang="uk-UA" sz="2200" dirty="0" smtClean="0"/>
              <a:t>допомагати в голосуванні </a:t>
            </a:r>
            <a:r>
              <a:rPr lang="uk-UA" sz="2200" dirty="0">
                <a:solidFill>
                  <a:schemeClr val="tx1"/>
                </a:solidFill>
              </a:rPr>
              <a:t>виборцю з особливими </a:t>
            </a:r>
            <a:r>
              <a:rPr lang="uk-UA" sz="2200" dirty="0" smtClean="0">
                <a:solidFill>
                  <a:schemeClr val="tx1"/>
                </a:solidFill>
              </a:rPr>
              <a:t>потребами може тільки інший виборець</a:t>
            </a:r>
            <a:endParaRPr lang="uk-UA" sz="2200" dirty="0"/>
          </a:p>
          <a:p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68097"/>
            <a:ext cx="8784201" cy="496902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Таємне </a:t>
            </a: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 здійснюється в кабіні для таємного голосування без свідків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заборонено фотографування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відеофіксація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ін. результатів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волевиявлення виборців в кабіні для таємного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заборонена демонстрація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виборцем результатів волевиявлення у приміщенні для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заборонено членам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виборчих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комісій та іншим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особам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вчиняти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будь-які дії чи розголошувати відомості, які дають можливість встановити зміст волевиявлення конкретного виборця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3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Державний реєстр виборців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автоматизована інформаційно-телекомунікаційна система (банк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даних)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призначена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зберігання, обробки даних, які містять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відомості про виборців України,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користування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ними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Центральною виборчою комісією 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забезпечує державний облік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громадян України, які мають право голосу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виборців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Перевірте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дані</a:t>
            </a:r>
            <a:r>
              <a:rPr lang="ru-RU" b="1" dirty="0" smtClean="0">
                <a:solidFill>
                  <a:srgbClr val="C00000"/>
                </a:solidFill>
              </a:rPr>
              <a:t> в Державному </a:t>
            </a:r>
            <a:r>
              <a:rPr lang="ru-RU" b="1" dirty="0" err="1" smtClean="0">
                <a:solidFill>
                  <a:srgbClr val="C00000"/>
                </a:solidFill>
              </a:rPr>
              <a:t>реєстрі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виборців</a:t>
            </a:r>
            <a:r>
              <a:rPr lang="ru-RU" b="1" dirty="0" smtClean="0">
                <a:solidFill>
                  <a:srgbClr val="C00000"/>
                </a:solidFill>
              </a:rPr>
              <a:t> онлайн через </a:t>
            </a:r>
            <a:r>
              <a:rPr lang="ru-RU" b="1" dirty="0" err="1" smtClean="0">
                <a:solidFill>
                  <a:srgbClr val="C00000"/>
                </a:solidFill>
              </a:rPr>
              <a:t>Особистий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кабінет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виборця</a:t>
            </a:r>
            <a:r>
              <a:rPr lang="ru-RU" b="1" dirty="0" smtClean="0">
                <a:solidFill>
                  <a:srgbClr val="C00000"/>
                </a:solidFill>
              </a:rPr>
              <a:t>!!!  </a:t>
            </a:r>
            <a:r>
              <a:rPr lang="uk-UA" u="sng" dirty="0">
                <a:solidFill>
                  <a:schemeClr val="tx1"/>
                </a:solidFill>
                <a:hlinkClick r:id="rId2"/>
              </a:rPr>
              <a:t>https://www.drv.gov.ua/apex/f?p=111:LOGIN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Тимчасова зміна місця голосування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голосування </a:t>
            </a:r>
            <a:r>
              <a:rPr lang="uk-UA" sz="2800" dirty="0">
                <a:solidFill>
                  <a:schemeClr val="tx1"/>
                </a:solidFill>
              </a:rPr>
              <a:t>виборця не за його виборчою </a:t>
            </a:r>
            <a:r>
              <a:rPr lang="uk-UA" sz="2800" dirty="0" smtClean="0">
                <a:solidFill>
                  <a:schemeClr val="tx1"/>
                </a:solidFill>
              </a:rPr>
              <a:t>адресою, </a:t>
            </a:r>
            <a:r>
              <a:rPr lang="uk-UA" sz="2800" dirty="0">
                <a:solidFill>
                  <a:schemeClr val="tx1"/>
                </a:solidFill>
              </a:rPr>
              <a:t>а за місцем його перебування у день </a:t>
            </a:r>
            <a:r>
              <a:rPr lang="uk-UA" sz="2800" dirty="0" smtClean="0">
                <a:solidFill>
                  <a:schemeClr val="tx1"/>
                </a:solidFill>
              </a:rPr>
              <a:t>виборів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поширюється </a:t>
            </a:r>
            <a:r>
              <a:rPr lang="uk-UA" sz="2800" dirty="0">
                <a:solidFill>
                  <a:schemeClr val="tx1"/>
                </a:solidFill>
              </a:rPr>
              <a:t>лише на одне </a:t>
            </a:r>
            <a:r>
              <a:rPr lang="uk-UA" sz="28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виборець особисто повинен подати заяву </a:t>
            </a:r>
            <a:r>
              <a:rPr lang="uk-UA" sz="2800" dirty="0">
                <a:solidFill>
                  <a:schemeClr val="tx1"/>
                </a:solidFill>
              </a:rPr>
              <a:t>про тимчасову зміну місця голосування виборця </a:t>
            </a:r>
            <a:r>
              <a:rPr lang="uk-UA" sz="2800" dirty="0" smtClean="0">
                <a:solidFill>
                  <a:schemeClr val="tx1"/>
                </a:solidFill>
              </a:rPr>
              <a:t>у орган </a:t>
            </a:r>
            <a:r>
              <a:rPr lang="uk-UA" sz="2800" dirty="0">
                <a:solidFill>
                  <a:schemeClr val="tx1"/>
                </a:solidFill>
              </a:rPr>
              <a:t>ведення </a:t>
            </a:r>
            <a:r>
              <a:rPr lang="uk-UA" sz="2800" dirty="0" smtClean="0">
                <a:solidFill>
                  <a:schemeClr val="tx1"/>
                </a:solidFill>
              </a:rPr>
              <a:t>Реєстру виборців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288691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Права та вимоги до кандидатів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 Президенти України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Висування та реєстрація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755058"/>
            <a:ext cx="8784201" cy="437110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329"/>
            <a:ext cx="9143999" cy="52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та вимоги до кандидатів в Президенти України. Висування та реєстрація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Хто може бути обраний Президентом України  </a:t>
            </a:r>
          </a:p>
          <a:p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/>
              <a:t>після 35 років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</a:p>
          <a:p>
            <a:r>
              <a:rPr lang="uk-UA" dirty="0">
                <a:solidFill>
                  <a:schemeClr val="tx1"/>
                </a:solidFill>
              </a:rPr>
              <a:t>має право </a:t>
            </a:r>
            <a:r>
              <a:rPr lang="uk-UA" dirty="0" smtClean="0">
                <a:solidFill>
                  <a:schemeClr val="tx1"/>
                </a:solidFill>
              </a:rPr>
              <a:t>голосу</a:t>
            </a:r>
          </a:p>
          <a:p>
            <a:r>
              <a:rPr lang="uk-UA" dirty="0">
                <a:solidFill>
                  <a:schemeClr val="tx1"/>
                </a:solidFill>
              </a:rPr>
              <a:t>володіє державною </a:t>
            </a:r>
            <a:r>
              <a:rPr lang="uk-UA" dirty="0" smtClean="0">
                <a:solidFill>
                  <a:schemeClr val="tx1"/>
                </a:solidFill>
              </a:rPr>
              <a:t>мовою</a:t>
            </a:r>
          </a:p>
          <a:p>
            <a:r>
              <a:rPr lang="uk-UA" dirty="0">
                <a:solidFill>
                  <a:schemeClr val="tx1"/>
                </a:solidFill>
              </a:rPr>
              <a:t>проживає в Україні протягом десяти останніх років перед днем </a:t>
            </a:r>
            <a:r>
              <a:rPr lang="uk-UA" dirty="0" smtClean="0">
                <a:solidFill>
                  <a:schemeClr val="tx1"/>
                </a:solidFill>
              </a:rPr>
              <a:t>виборів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Обмеження</a:t>
            </a:r>
          </a:p>
          <a:p>
            <a:r>
              <a:rPr lang="uk-UA" dirty="0" smtClean="0"/>
              <a:t>одна особа не може бути Президентом більше, ніж 2 строки</a:t>
            </a:r>
            <a:r>
              <a:rPr lang="uk-UA" dirty="0" smtClean="0">
                <a:solidFill>
                  <a:schemeClr val="tx1"/>
                </a:solidFill>
              </a:rPr>
              <a:t> підряд</a:t>
            </a:r>
          </a:p>
          <a:p>
            <a:pPr marL="2171700" lvl="5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Забезпечення рівних прав для всіх кандидатів в Президенти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0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та вимоги до кандидатів в Президенти України. Висування та реєстрація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Висування в кандидати на пост Президента 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висування </a:t>
            </a:r>
            <a:r>
              <a:rPr lang="uk-UA" sz="2800" dirty="0">
                <a:solidFill>
                  <a:schemeClr val="tx1"/>
                </a:solidFill>
              </a:rPr>
              <a:t>від </a:t>
            </a:r>
            <a:r>
              <a:rPr lang="uk-UA" sz="2800" dirty="0" smtClean="0">
                <a:solidFill>
                  <a:schemeClr val="tx1"/>
                </a:solidFill>
              </a:rPr>
              <a:t>партій або </a:t>
            </a:r>
            <a:r>
              <a:rPr lang="uk-UA" sz="2800" dirty="0" err="1" smtClean="0"/>
              <a:t>самовисування</a:t>
            </a:r>
            <a:endParaRPr lang="uk-UA" sz="2800" dirty="0" smtClean="0"/>
          </a:p>
          <a:p>
            <a:r>
              <a:rPr lang="uk-UA" sz="2800" dirty="0" smtClean="0"/>
              <a:t>грошова застава – 2,5 млн. грн.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декларування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майнового</a:t>
            </a:r>
            <a:r>
              <a:rPr lang="ru-RU" sz="2800" dirty="0" smtClean="0">
                <a:solidFill>
                  <a:schemeClr val="tx1"/>
                </a:solidFill>
              </a:rPr>
              <a:t> стану, </a:t>
            </a:r>
            <a:r>
              <a:rPr lang="ru-RU" sz="2800" dirty="0" err="1" smtClean="0">
                <a:solidFill>
                  <a:schemeClr val="tx1"/>
                </a:solidFill>
              </a:rPr>
              <a:t>доходів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витрат</a:t>
            </a:r>
            <a:r>
              <a:rPr lang="ru-RU" sz="2800" dirty="0" smtClean="0">
                <a:solidFill>
                  <a:schemeClr val="tx1"/>
                </a:solidFill>
              </a:rPr>
              <a:t> і </a:t>
            </a:r>
            <a:r>
              <a:rPr lang="ru-RU" sz="2800" dirty="0" err="1" smtClean="0">
                <a:solidFill>
                  <a:schemeClr val="tx1"/>
                </a:solidFill>
              </a:rPr>
              <a:t>зобов'язань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800" dirty="0" smtClean="0">
                <a:solidFill>
                  <a:schemeClr val="tx1"/>
                </a:solidFill>
              </a:rPr>
              <a:t> характеру кандидатом на пост Президента </a:t>
            </a:r>
            <a:r>
              <a:rPr lang="ru-RU" sz="2800" dirty="0" err="1" smtClean="0">
                <a:solidFill>
                  <a:schemeClr val="tx1"/>
                </a:solidFill>
              </a:rPr>
              <a:t>України</a:t>
            </a:r>
            <a:endParaRPr lang="uk-UA" sz="28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2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Передвиборна агітація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134"/>
            <a:ext cx="9144000" cy="58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3000" dirty="0" smtClean="0"/>
              <a:t>План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lvl="0"/>
            <a:r>
              <a:rPr lang="uk-UA" sz="2000" dirty="0">
                <a:solidFill>
                  <a:schemeClr val="tx1"/>
                </a:solidFill>
              </a:rPr>
              <a:t>Президент України. Статус, </a:t>
            </a:r>
            <a:r>
              <a:rPr lang="uk-UA" sz="2000" dirty="0" err="1">
                <a:solidFill>
                  <a:schemeClr val="tx1"/>
                </a:solidFill>
              </a:rPr>
              <a:t>обов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  <a:r>
              <a:rPr lang="uk-UA" sz="2000" dirty="0" err="1">
                <a:solidFill>
                  <a:schemeClr val="tx1"/>
                </a:solidFill>
              </a:rPr>
              <a:t>язки</a:t>
            </a:r>
            <a:r>
              <a:rPr lang="uk-UA" sz="2000" dirty="0">
                <a:solidFill>
                  <a:schemeClr val="tx1"/>
                </a:solidFill>
              </a:rPr>
              <a:t> та повноваження.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Законодавча база виборів Президента України.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Вибори Президента. Загальні положення.</a:t>
            </a:r>
          </a:p>
          <a:p>
            <a:pPr lvl="0"/>
            <a:r>
              <a:rPr lang="uk-UA" sz="2000" dirty="0" err="1">
                <a:solidFill>
                  <a:schemeClr val="tx1"/>
                </a:solidFill>
              </a:rPr>
              <a:t>Суб</a:t>
            </a:r>
            <a:r>
              <a:rPr lang="ru-RU" sz="2000" dirty="0">
                <a:solidFill>
                  <a:schemeClr val="tx1"/>
                </a:solidFill>
              </a:rPr>
              <a:t>’</a:t>
            </a:r>
            <a:r>
              <a:rPr lang="uk-UA" sz="2000" dirty="0" err="1">
                <a:solidFill>
                  <a:schemeClr val="tx1"/>
                </a:solidFill>
              </a:rPr>
              <a:t>єкти</a:t>
            </a:r>
            <a:r>
              <a:rPr lang="uk-UA" sz="2000" dirty="0">
                <a:solidFill>
                  <a:schemeClr val="tx1"/>
                </a:solidFill>
              </a:rPr>
              <a:t> та етапи виборчого процесу виборів Президента України.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Права громадян України (виборців) </a:t>
            </a:r>
            <a:r>
              <a:rPr lang="ru-RU" sz="2000" dirty="0"/>
              <a:t>у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президентських виборах.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Права та вимоги до кандидатів в Президенти України. Висування та реєстрація.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Передвиборна агітація.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Виборчі комісії.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Голосування. Підрахунок голосів.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Встановлення та оголошення результатів </a:t>
            </a:r>
            <a:r>
              <a:rPr lang="uk-UA" sz="2000" dirty="0" smtClean="0">
                <a:solidFill>
                  <a:schemeClr val="tx1"/>
                </a:solidFill>
              </a:rPr>
              <a:t>виборів.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94945"/>
            <a:ext cx="8878529" cy="5042178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Передвиборна агітація </a:t>
            </a:r>
            <a:endParaRPr lang="uk-UA" sz="2200" dirty="0"/>
          </a:p>
          <a:p>
            <a:r>
              <a:rPr lang="uk-UA" sz="2200" dirty="0" smtClean="0">
                <a:solidFill>
                  <a:schemeClr val="tx1"/>
                </a:solidFill>
              </a:rPr>
              <a:t>здійснення </a:t>
            </a:r>
            <a:r>
              <a:rPr lang="uk-UA" sz="2200" dirty="0">
                <a:solidFill>
                  <a:schemeClr val="tx1"/>
                </a:solidFill>
              </a:rPr>
              <a:t>будь-якої діяльності з метою спонукання виборців голосувати за або не голосувати за певного кандидата на пост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sz="2200" dirty="0">
                <a:solidFill>
                  <a:schemeClr val="tx1"/>
                </a:solidFill>
              </a:rPr>
              <a:t>розпочинається </a:t>
            </a:r>
            <a:r>
              <a:rPr lang="uk-UA" sz="2200" dirty="0" smtClean="0">
                <a:solidFill>
                  <a:schemeClr val="tx1"/>
                </a:solidFill>
              </a:rPr>
              <a:t>наступного </a:t>
            </a:r>
            <a:r>
              <a:rPr lang="uk-UA" sz="2200" dirty="0">
                <a:solidFill>
                  <a:schemeClr val="tx1"/>
                </a:solidFill>
              </a:rPr>
              <a:t>дня після дня </a:t>
            </a:r>
            <a:r>
              <a:rPr lang="uk-UA" sz="2200" dirty="0" smtClean="0">
                <a:solidFill>
                  <a:schemeClr val="tx1"/>
                </a:solidFill>
              </a:rPr>
              <a:t>реєстрації кандидата в президенти Центральною </a:t>
            </a:r>
            <a:r>
              <a:rPr lang="uk-UA" sz="2200" dirty="0">
                <a:solidFill>
                  <a:schemeClr val="tx1"/>
                </a:solidFill>
              </a:rPr>
              <a:t>виборчою комісією </a:t>
            </a:r>
            <a:endParaRPr lang="uk-UA" sz="2200" dirty="0" smtClean="0">
              <a:solidFill>
                <a:schemeClr val="tx1"/>
              </a:solidFill>
            </a:endParaRPr>
          </a:p>
          <a:p>
            <a:r>
              <a:rPr lang="uk-UA" sz="2200" dirty="0" smtClean="0">
                <a:solidFill>
                  <a:schemeClr val="tx1"/>
                </a:solidFill>
              </a:rPr>
              <a:t>закінчується </a:t>
            </a:r>
            <a:r>
              <a:rPr lang="uk-UA" sz="2200" dirty="0">
                <a:solidFill>
                  <a:schemeClr val="tx1"/>
                </a:solidFill>
              </a:rPr>
              <a:t>о 24 годині останньої п’ятниці перед днем </a:t>
            </a:r>
            <a:r>
              <a:rPr lang="uk-UA" sz="2200" dirty="0" smtClean="0">
                <a:solidFill>
                  <a:schemeClr val="tx1"/>
                </a:solidFill>
              </a:rPr>
              <a:t>виборів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може </a:t>
            </a:r>
            <a:r>
              <a:rPr lang="uk-UA" sz="2200" dirty="0">
                <a:solidFill>
                  <a:schemeClr val="tx1"/>
                </a:solidFill>
              </a:rPr>
              <a:t>здійснюватися у будь-якій формі та будь-якими засобами, що не суперечать Конституції України та законам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зустрічі з виборцями; мітинги, походи, демонстрації, пікети; </a:t>
            </a:r>
            <a:r>
              <a:rPr lang="uk-UA" sz="2000" dirty="0" smtClean="0">
                <a:solidFill>
                  <a:schemeClr val="tx1"/>
                </a:solidFill>
              </a:rPr>
              <a:t>концерти, вистави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публічні дебати, дискусії та ін.; </a:t>
            </a:r>
            <a:r>
              <a:rPr lang="uk-UA" sz="2000" dirty="0" smtClean="0">
                <a:solidFill>
                  <a:schemeClr val="tx1"/>
                </a:solidFill>
              </a:rPr>
              <a:t>оприлюднення в ЗМІ </a:t>
            </a:r>
            <a:r>
              <a:rPr lang="uk-UA" sz="2000" dirty="0">
                <a:solidFill>
                  <a:schemeClr val="tx1"/>
                </a:solidFill>
              </a:rPr>
              <a:t>політичної реклами, виступів, </a:t>
            </a:r>
            <a:r>
              <a:rPr lang="uk-UA" sz="2000" dirty="0" smtClean="0">
                <a:solidFill>
                  <a:schemeClr val="tx1"/>
                </a:solidFill>
              </a:rPr>
              <a:t>інтерв’ю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>
                <a:solidFill>
                  <a:schemeClr val="tx1"/>
                </a:solidFill>
              </a:rPr>
              <a:t>розповсюдження виборчих листівок, плакатів </a:t>
            </a:r>
            <a:r>
              <a:rPr lang="uk-UA" sz="2000" dirty="0" smtClean="0">
                <a:solidFill>
                  <a:schemeClr val="tx1"/>
                </a:solidFill>
              </a:rPr>
              <a:t>та ін.; агітаційні намети та ін.</a:t>
            </a:r>
          </a:p>
          <a:p>
            <a:pPr marL="2093913" lvl="5" indent="-250825" defTabSz="722313"/>
            <a:r>
              <a:rPr lang="uk-UA" sz="2000" dirty="0" smtClean="0">
                <a:ea typeface="+mn-ea"/>
              </a:rPr>
              <a:t>……………..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1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829057"/>
            <a:ext cx="8878529" cy="490806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участь </a:t>
            </a:r>
            <a:r>
              <a:rPr lang="uk-UA" dirty="0">
                <a:solidFill>
                  <a:schemeClr val="tx1"/>
                </a:solidFill>
              </a:rPr>
              <a:t>у передвиборній </a:t>
            </a:r>
            <a:r>
              <a:rPr lang="uk-UA" dirty="0" smtClean="0">
                <a:solidFill>
                  <a:schemeClr val="tx1"/>
                </a:solidFill>
              </a:rPr>
              <a:t>агітації: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особам,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які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не є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громадянами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України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виконавчої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влади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та 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місцевого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самоврядування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правоохоронним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органам і судам,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їх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посадовим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службовим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особам у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робочий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(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крім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випадків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, коли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відповідна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особа є кандидатом на пост Президента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України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)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членам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під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обов'язків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членів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на строк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здійснення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повноважень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заборонено підкуп виборців - гроші чи безоплатні або на пільгових умовах товари, послуги та ін.</a:t>
            </a: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19329"/>
            <a:ext cx="8878529" cy="501779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</a:t>
            </a:r>
            <a:r>
              <a:rPr lang="uk-UA" dirty="0">
                <a:solidFill>
                  <a:schemeClr val="tx1"/>
                </a:solidFill>
              </a:rPr>
              <a:t>розповсюдження завідомо неправдивих відомостей про кандидата на пост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заборонено поширення матеріалів, що містять: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заклики до ліквідації незалежності України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зміни конституційного ладу насильницьким шляхом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порушення суверенітету і територіальної цілісності держави, підриву її безпеки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незаконного захоплення державної влади, 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пропаганду війни, насильства та розпалювання міжетнічної, расової, релігійної ворожнечі, посягання на права і свободи людини, здоров'я населення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4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Виборчі комісії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639"/>
            <a:ext cx="9143999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8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Виборчі комісії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комісії здійснюють підготовку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проведення виборів Президента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України 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Центральна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виборча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комісія – на всій території України</a:t>
            </a:r>
          </a:p>
          <a:p>
            <a:pPr lvl="0"/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комісії -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території відповідного територіального виборчого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округу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дільничні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комісії -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відповідної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дільниці</a:t>
            </a:r>
            <a:endParaRPr lang="uk-UA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8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Голосування. Підрахунок голосів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143"/>
            <a:ext cx="9144000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Голосування на виборчій </a:t>
            </a:r>
            <a:r>
              <a:rPr lang="uk-UA" b="1" dirty="0" smtClean="0">
                <a:solidFill>
                  <a:schemeClr val="tx1"/>
                </a:solidFill>
              </a:rPr>
              <a:t>дільниці </a:t>
            </a:r>
          </a:p>
          <a:p>
            <a:r>
              <a:rPr lang="uk-UA" dirty="0"/>
              <a:t>спеціально відведені та </a:t>
            </a:r>
            <a:r>
              <a:rPr lang="uk-UA" dirty="0" err="1"/>
              <a:t>облаштовані</a:t>
            </a:r>
            <a:r>
              <a:rPr lang="uk-UA" dirty="0"/>
              <a:t> приміщення</a:t>
            </a:r>
          </a:p>
          <a:p>
            <a:pPr lvl="1"/>
            <a:r>
              <a:rPr lang="uk-UA" dirty="0"/>
              <a:t>кабіни для таємного голосування</a:t>
            </a:r>
          </a:p>
          <a:p>
            <a:pPr lvl="1"/>
            <a:r>
              <a:rPr lang="uk-UA" dirty="0"/>
              <a:t>місця видачі виборчих бюлетенів </a:t>
            </a:r>
          </a:p>
          <a:p>
            <a:pPr lvl="1"/>
            <a:r>
              <a:rPr lang="uk-UA" dirty="0"/>
              <a:t>виборчі скриньки </a:t>
            </a:r>
          </a:p>
          <a:p>
            <a:r>
              <a:rPr lang="uk-UA" dirty="0" smtClean="0"/>
              <a:t>з </a:t>
            </a:r>
            <a:r>
              <a:rPr lang="uk-UA" dirty="0"/>
              <a:t>8 до 20 години</a:t>
            </a:r>
          </a:p>
          <a:p>
            <a:r>
              <a:rPr lang="uk-UA" dirty="0" smtClean="0"/>
              <a:t>про </a:t>
            </a:r>
            <a:r>
              <a:rPr lang="uk-UA" dirty="0"/>
              <a:t>час і місце голосування дільнична виборча комісія повідомляє виборців не пізніш як за сім днів до дня його проведення</a:t>
            </a:r>
          </a:p>
        </p:txBody>
      </p:sp>
    </p:spTree>
    <p:extLst>
      <p:ext uri="{BB962C8B-B14F-4D97-AF65-F5344CB8AC3E}">
        <p14:creationId xmlns:p14="http://schemas.microsoft.com/office/powerpoint/2010/main" val="2760968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Голосування на виборчій дільниці </a:t>
            </a:r>
          </a:p>
          <a:p>
            <a:r>
              <a:rPr lang="uk-UA" dirty="0"/>
              <a:t>виборчі бюлетені заповнюються виборцем особисто в кабіні для таємного голосування</a:t>
            </a:r>
          </a:p>
          <a:p>
            <a:pPr lvl="1"/>
            <a:r>
              <a:rPr lang="uk-UA" dirty="0"/>
              <a:t>позначка "плюс" ("+") або інша у квадраті напроти партії чи кандидата за якого голосує</a:t>
            </a:r>
          </a:p>
          <a:p>
            <a:pPr lvl="1"/>
            <a:r>
              <a:rPr lang="uk-UA" dirty="0"/>
              <a:t>голосування лише за одного кандидата</a:t>
            </a:r>
          </a:p>
          <a:p>
            <a:pPr marL="285750" lvl="1"/>
            <a:r>
              <a:rPr lang="uk-UA" dirty="0" smtClean="0"/>
              <a:t>за </a:t>
            </a:r>
            <a:r>
              <a:rPr lang="uk-UA" dirty="0"/>
              <a:t>5 хвилин до 20 години оголошується про закінчення голосування та зачинення виборчої дільниці о 20 годині</a:t>
            </a:r>
          </a:p>
          <a:p>
            <a:pPr marL="285750" lvl="1"/>
            <a:r>
              <a:rPr lang="uk-UA" dirty="0" smtClean="0"/>
              <a:t>виборці</a:t>
            </a:r>
            <a:r>
              <a:rPr lang="uk-UA" dirty="0"/>
              <a:t>, які на 20 годину прийшли до дільниці, мають право проголосувати. </a:t>
            </a:r>
          </a:p>
        </p:txBody>
      </p:sp>
    </p:spTree>
    <p:extLst>
      <p:ext uri="{BB962C8B-B14F-4D97-AF65-F5344CB8AC3E}">
        <p14:creationId xmlns:p14="http://schemas.microsoft.com/office/powerpoint/2010/main" val="3198024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Що робити, якщо виборець помилився при голосуванні?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невідкладно </a:t>
            </a:r>
            <a:r>
              <a:rPr lang="uk-UA" sz="2800" dirty="0">
                <a:solidFill>
                  <a:schemeClr val="tx1"/>
                </a:solidFill>
              </a:rPr>
              <a:t>звернутися з письмовою заявою до члена виборчої комісії, який видав йому виборчий бюлетень, з проханням видати йому інший виборчий </a:t>
            </a:r>
            <a:r>
              <a:rPr lang="uk-UA" sz="2800" dirty="0" smtClean="0">
                <a:solidFill>
                  <a:schemeClr val="tx1"/>
                </a:solidFill>
              </a:rPr>
              <a:t>бюлетень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отримати від члена комісії інший </a:t>
            </a:r>
            <a:r>
              <a:rPr lang="uk-UA" sz="2800" dirty="0">
                <a:solidFill>
                  <a:schemeClr val="tx1"/>
                </a:solidFill>
              </a:rPr>
              <a:t>виборчий </a:t>
            </a:r>
            <a:r>
              <a:rPr lang="uk-UA" sz="2800" dirty="0" smtClean="0">
                <a:solidFill>
                  <a:schemeClr val="tx1"/>
                </a:solidFill>
              </a:rPr>
              <a:t>бюлетень - </a:t>
            </a:r>
            <a:r>
              <a:rPr lang="uk-UA" sz="2800" b="1" dirty="0">
                <a:solidFill>
                  <a:srgbClr val="C00000"/>
                </a:solidFill>
              </a:rPr>
              <a:t>тільки в обмін на </a:t>
            </a:r>
            <a:r>
              <a:rPr lang="uk-UA" sz="2800" b="1" dirty="0" smtClean="0">
                <a:solidFill>
                  <a:srgbClr val="C00000"/>
                </a:solidFill>
              </a:rPr>
              <a:t>зіпсований</a:t>
            </a:r>
          </a:p>
          <a:p>
            <a:r>
              <a:rPr lang="uk-UA" sz="2800" dirty="0" smtClean="0"/>
              <a:t>проголосувати</a:t>
            </a:r>
          </a:p>
        </p:txBody>
      </p:sp>
    </p:spTree>
    <p:extLst>
      <p:ext uri="{BB962C8B-B14F-4D97-AF65-F5344CB8AC3E}">
        <p14:creationId xmlns:p14="http://schemas.microsoft.com/office/powerpoint/2010/main" val="107189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Голосування виборців за місцем </a:t>
            </a:r>
            <a:r>
              <a:rPr lang="uk-UA" sz="2800" b="1" dirty="0" smtClean="0">
                <a:solidFill>
                  <a:schemeClr val="tx1"/>
                </a:solidFill>
              </a:rPr>
              <a:t>перебування</a:t>
            </a:r>
          </a:p>
          <a:p>
            <a:r>
              <a:rPr lang="uk-UA" sz="2800" dirty="0"/>
              <a:t>для виборців, які за віком, у зв’язку з інвалідністю чи за станом здоров’я не здатні пересуватися самостійно</a:t>
            </a:r>
          </a:p>
          <a:p>
            <a:r>
              <a:rPr lang="uk-UA" sz="2800" dirty="0" smtClean="0"/>
              <a:t>власноручно </a:t>
            </a:r>
            <a:r>
              <a:rPr lang="uk-UA" sz="2800" dirty="0"/>
              <a:t>написана заява - поштою або через інших осіб - до дільничної виборчої комісії </a:t>
            </a:r>
          </a:p>
          <a:p>
            <a:r>
              <a:rPr lang="uk-UA" sz="2800" dirty="0" smtClean="0"/>
              <a:t>заява </a:t>
            </a:r>
            <a:r>
              <a:rPr lang="uk-UA" sz="2800" dirty="0"/>
              <a:t>разом з довідкою медичної установи про стан здоров’я виборця - не пізніше 20 години останньої п’ятниці перед днем виборів </a:t>
            </a:r>
          </a:p>
          <a:p>
            <a:pPr marL="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6977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170705"/>
          </a:xfrm>
        </p:spPr>
        <p:txBody>
          <a:bodyPr/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 smtClean="0"/>
          </a:p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13"/>
            <a:ext cx="9144000" cy="5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0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31521"/>
            <a:ext cx="8878529" cy="5005602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Спостерігачі на виборах Президента </a:t>
            </a:r>
            <a:r>
              <a:rPr lang="uk-UA" sz="2000" b="1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спостерігач від </a:t>
            </a:r>
            <a:r>
              <a:rPr lang="uk-UA" sz="2000" dirty="0" smtClean="0">
                <a:solidFill>
                  <a:schemeClr val="tx1"/>
                </a:solidFill>
              </a:rPr>
              <a:t>партії, від якої зареєстровано кандидата в Президенти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спостерігач від кандидата </a:t>
            </a:r>
            <a:r>
              <a:rPr lang="uk-UA" sz="2000" dirty="0">
                <a:solidFill>
                  <a:schemeClr val="tx1"/>
                </a:solidFill>
              </a:rPr>
              <a:t>на пост </a:t>
            </a:r>
            <a:r>
              <a:rPr lang="uk-UA" sz="2000" dirty="0" smtClean="0">
                <a:solidFill>
                  <a:schemeClr val="tx1"/>
                </a:solidFill>
              </a:rPr>
              <a:t>Президента</a:t>
            </a:r>
          </a:p>
          <a:p>
            <a:r>
              <a:rPr lang="uk-UA" sz="2000" dirty="0" smtClean="0"/>
              <a:t>спостерігач від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громадської організації (наприклад, Комітет виборців </a:t>
            </a:r>
            <a:r>
              <a:rPr lang="uk-UA" sz="2000" dirty="0" smtClean="0">
                <a:solidFill>
                  <a:schemeClr val="tx1"/>
                </a:solidFill>
              </a:rPr>
              <a:t>України)</a:t>
            </a:r>
          </a:p>
          <a:p>
            <a:pPr marL="0" indent="0">
              <a:buNone/>
            </a:pPr>
            <a:r>
              <a:rPr lang="uk-UA" sz="2000" b="1" dirty="0" smtClean="0"/>
              <a:t>Права спостерігачів</a:t>
            </a:r>
          </a:p>
          <a:p>
            <a:r>
              <a:rPr lang="uk-UA" sz="2000" dirty="0">
                <a:solidFill>
                  <a:schemeClr val="tx1"/>
                </a:solidFill>
              </a:rPr>
              <a:t>бути присутнім </a:t>
            </a:r>
            <a:r>
              <a:rPr lang="uk-UA" sz="2000" dirty="0" smtClean="0">
                <a:solidFill>
                  <a:schemeClr val="tx1"/>
                </a:solidFill>
              </a:rPr>
              <a:t>на </a:t>
            </a:r>
            <a:r>
              <a:rPr lang="uk-UA" sz="2000" dirty="0">
                <a:solidFill>
                  <a:schemeClr val="tx1"/>
                </a:solidFill>
              </a:rPr>
              <a:t>засіданнях дільничних та окружної виборчих </a:t>
            </a:r>
            <a:r>
              <a:rPr lang="uk-UA" sz="2000" dirty="0" smtClean="0">
                <a:solidFill>
                  <a:schemeClr val="tx1"/>
                </a:solidFill>
              </a:rPr>
              <a:t>комісій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здійснювати </a:t>
            </a:r>
            <a:r>
              <a:rPr lang="uk-UA" sz="2000" dirty="0" err="1">
                <a:solidFill>
                  <a:schemeClr val="tx1"/>
                </a:solidFill>
              </a:rPr>
              <a:t>фото-</a:t>
            </a:r>
            <a:r>
              <a:rPr lang="uk-UA" sz="2000" dirty="0">
                <a:solidFill>
                  <a:schemeClr val="tx1"/>
                </a:solidFill>
              </a:rPr>
              <a:t> та кінозйомку, </a:t>
            </a:r>
            <a:r>
              <a:rPr lang="uk-UA" sz="2000" dirty="0" err="1">
                <a:solidFill>
                  <a:schemeClr val="tx1"/>
                </a:solidFill>
              </a:rPr>
              <a:t>аудіо-</a:t>
            </a:r>
            <a:r>
              <a:rPr lang="uk-UA" sz="2000" dirty="0">
                <a:solidFill>
                  <a:schemeClr val="tx1"/>
                </a:solidFill>
              </a:rPr>
              <a:t> та відеозапис, не порушуючи при цьому таємниці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звертатися до відповідної виборчої комісії чи до суду із заявою чи скаргою щодо усунення порушень Закону в разі їх </a:t>
            </a:r>
            <a:r>
              <a:rPr lang="uk-UA" sz="2000" dirty="0" smtClean="0">
                <a:solidFill>
                  <a:schemeClr val="tx1"/>
                </a:solidFill>
              </a:rPr>
              <a:t>виявлення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складати </a:t>
            </a:r>
            <a:r>
              <a:rPr lang="uk-UA" sz="2000" dirty="0">
                <a:solidFill>
                  <a:schemeClr val="tx1"/>
                </a:solidFill>
              </a:rPr>
              <a:t>акт про виявлення порушення </a:t>
            </a:r>
            <a:r>
              <a:rPr lang="uk-UA" sz="2000" dirty="0" smtClean="0">
                <a:solidFill>
                  <a:schemeClr val="tx1"/>
                </a:solidFill>
              </a:rPr>
              <a:t>Закону</a:t>
            </a:r>
          </a:p>
          <a:p>
            <a:pPr lvl="4"/>
            <a:r>
              <a:rPr lang="uk-UA" sz="2000" dirty="0">
                <a:solidFill>
                  <a:schemeClr val="tx1"/>
                </a:solidFill>
              </a:rPr>
              <a:t>вживати необхідних заходів щодо припинення протиправних дій під час голосування та підрахунку голосів </a:t>
            </a:r>
            <a:r>
              <a:rPr lang="uk-UA" sz="2000" dirty="0" smtClean="0">
                <a:solidFill>
                  <a:schemeClr val="tx1"/>
                </a:solidFill>
              </a:rPr>
              <a:t>виборців</a:t>
            </a:r>
          </a:p>
          <a:p>
            <a:pPr lvl="4"/>
            <a:r>
              <a:rPr lang="uk-UA" sz="2000" dirty="0">
                <a:solidFill>
                  <a:schemeClr val="tx1"/>
                </a:solidFill>
              </a:rPr>
              <a:t>отримувати копії протоколів про передачу виборчих бюлетенів, про підрахунок голосів і встановлення підсумків голосування та </a:t>
            </a:r>
            <a:r>
              <a:rPr lang="uk-UA" sz="2000" dirty="0" smtClean="0">
                <a:solidFill>
                  <a:schemeClr val="tx1"/>
                </a:solidFill>
              </a:rPr>
              <a:t>ін.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5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94945"/>
            <a:ext cx="8878529" cy="5042178"/>
          </a:xfrm>
        </p:spPr>
        <p:txBody>
          <a:bodyPr/>
          <a:lstStyle/>
          <a:p>
            <a:pPr marL="0" indent="0">
              <a:buNone/>
            </a:pPr>
            <a:r>
              <a:rPr lang="uk-UA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Офіційним спостерігачам забороняється </a:t>
            </a:r>
            <a:endParaRPr lang="uk-UA" sz="2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безпідставно втручатися в роботу виборчої комісії, чинити дії, що порушують законний хід виборчого процесу або неправомірно заважають членам виборчої комісії здійснювати свої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повноваження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заповнювати замість виборця (в тому числі й на його прохання) виборчий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бюлетень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бути присутнім під час заповнення виборцем виборчого бюлетеня в кабіні (кімнаті) для таємного голосування або іншим чином порушувати таємницю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22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Підрахунок голосів </a:t>
            </a:r>
          </a:p>
          <a:p>
            <a:pPr lvl="0"/>
            <a:r>
              <a:rPr lang="uk-UA" dirty="0"/>
              <a:t>здійснюється відкрито і гласно членами дільничної виборчої комісії на її засіданні</a:t>
            </a:r>
          </a:p>
          <a:p>
            <a:pPr lvl="0"/>
            <a:r>
              <a:rPr lang="uk-UA" dirty="0"/>
              <a:t>у тому ж приміщенні, де відбувалося голосування </a:t>
            </a:r>
          </a:p>
          <a:p>
            <a:pPr marL="0" indent="0">
              <a:buNone/>
            </a:pPr>
            <a:r>
              <a:rPr lang="uk-UA" b="1" dirty="0" smtClean="0"/>
              <a:t>Голосування </a:t>
            </a:r>
            <a:r>
              <a:rPr lang="uk-UA" b="1" dirty="0"/>
              <a:t>визнається недійсним </a:t>
            </a:r>
          </a:p>
          <a:p>
            <a:pPr lvl="0"/>
            <a:r>
              <a:rPr lang="uk-UA" dirty="0"/>
              <a:t>виявлення незаконного голосування, що перевищує </a:t>
            </a:r>
            <a:r>
              <a:rPr lang="uk-UA" dirty="0" smtClean="0"/>
              <a:t>5% </a:t>
            </a:r>
            <a:r>
              <a:rPr lang="uk-UA" dirty="0"/>
              <a:t>виборців</a:t>
            </a:r>
          </a:p>
          <a:p>
            <a:pPr lvl="1"/>
            <a:r>
              <a:rPr lang="uk-UA" dirty="0"/>
              <a:t>вкидання виборчого бюлетеня до виборчої скриньки за виборця іншою особою</a:t>
            </a:r>
          </a:p>
          <a:p>
            <a:pPr lvl="1"/>
            <a:r>
              <a:rPr lang="uk-UA" dirty="0"/>
              <a:t>голосування особами, які не мають права голосу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06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Голосування </a:t>
            </a:r>
            <a:r>
              <a:rPr lang="uk-UA" b="1" dirty="0"/>
              <a:t>визнається недійсним </a:t>
            </a:r>
          </a:p>
          <a:p>
            <a:r>
              <a:rPr lang="uk-UA" dirty="0" smtClean="0"/>
              <a:t>голосування </a:t>
            </a:r>
            <a:r>
              <a:rPr lang="uk-UA" dirty="0"/>
              <a:t>особами, які не включені до списку виборців на виборчій дільниці або включені до нього безпідставно</a:t>
            </a:r>
          </a:p>
          <a:p>
            <a:r>
              <a:rPr lang="uk-UA" dirty="0"/>
              <a:t>голосування особою більше ніж один раз</a:t>
            </a:r>
          </a:p>
          <a:p>
            <a:pPr lvl="0"/>
            <a:r>
              <a:rPr lang="uk-UA" dirty="0"/>
              <a:t>виявлення у виборчих скриньках виборчих бюлетенів більше ніж на </a:t>
            </a:r>
            <a:r>
              <a:rPr lang="uk-UA" dirty="0" smtClean="0"/>
              <a:t>10% </a:t>
            </a:r>
            <a:r>
              <a:rPr lang="uk-UA" dirty="0"/>
              <a:t>виборців</a:t>
            </a:r>
          </a:p>
          <a:p>
            <a:pPr lvl="0"/>
            <a:r>
              <a:rPr lang="uk-UA" dirty="0"/>
              <a:t>знищення або пошкодження виборчої скриньки (скриньок), що унеможливлює встановлення змісту виборчих бюлетенів більше </a:t>
            </a:r>
            <a:r>
              <a:rPr lang="uk-UA" dirty="0" smtClean="0"/>
              <a:t>5% </a:t>
            </a:r>
            <a:r>
              <a:rPr lang="uk-UA" dirty="0"/>
              <a:t>виборців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482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Встановлення та оголошення результатів виборів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891"/>
            <a:ext cx="9144000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Встановлення та оголошення результатів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43713"/>
            <a:ext cx="8878529" cy="4993410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Результати виборів </a:t>
            </a:r>
          </a:p>
          <a:p>
            <a:r>
              <a:rPr lang="uk-UA" sz="2000" dirty="0" smtClean="0"/>
              <a:t>встановлюються</a:t>
            </a:r>
            <a:r>
              <a:rPr lang="uk-UA" sz="2000" b="1" dirty="0" smtClean="0"/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Центральною виборчою комісією на </a:t>
            </a:r>
            <a:r>
              <a:rPr lang="uk-UA" sz="2000" dirty="0">
                <a:solidFill>
                  <a:schemeClr val="tx1"/>
                </a:solidFill>
              </a:rPr>
              <a:t>своєму засіданні 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/>
              <a:t>встановлюються </a:t>
            </a:r>
            <a:r>
              <a:rPr lang="uk-UA" sz="2000" b="1" dirty="0" smtClean="0">
                <a:solidFill>
                  <a:srgbClr val="C00000"/>
                </a:solidFill>
              </a:rPr>
              <a:t>протягом 10-ти </a:t>
            </a:r>
            <a:r>
              <a:rPr lang="uk-UA" sz="2000" b="1" dirty="0">
                <a:solidFill>
                  <a:srgbClr val="C00000"/>
                </a:solidFill>
              </a:rPr>
              <a:t>днів</a:t>
            </a:r>
            <a:r>
              <a:rPr lang="uk-UA" sz="2000" dirty="0">
                <a:solidFill>
                  <a:schemeClr val="tx1"/>
                </a:solidFill>
              </a:rPr>
              <a:t>, але </a:t>
            </a:r>
            <a:r>
              <a:rPr lang="uk-UA" sz="2000" b="1" dirty="0">
                <a:solidFill>
                  <a:srgbClr val="C00000"/>
                </a:solidFill>
              </a:rPr>
              <a:t>не пізніше ніж на </a:t>
            </a:r>
            <a:r>
              <a:rPr lang="uk-UA" sz="2000" b="1" dirty="0" smtClean="0">
                <a:solidFill>
                  <a:srgbClr val="C00000"/>
                </a:solidFill>
              </a:rPr>
              <a:t>3-й </a:t>
            </a:r>
            <a:r>
              <a:rPr lang="uk-UA" sz="2000" b="1" dirty="0">
                <a:solidFill>
                  <a:srgbClr val="C00000"/>
                </a:solidFill>
              </a:rPr>
              <a:t>день </a:t>
            </a:r>
            <a:r>
              <a:rPr lang="uk-UA" sz="2000" dirty="0">
                <a:solidFill>
                  <a:schemeClr val="tx1"/>
                </a:solidFill>
              </a:rPr>
              <a:t>з дня отримання всіх протоколів окружних виборчих комісій про підсумки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обраним вважається </a:t>
            </a:r>
            <a:r>
              <a:rPr lang="uk-UA" sz="2000" dirty="0">
                <a:solidFill>
                  <a:schemeClr val="tx1"/>
                </a:solidFill>
              </a:rPr>
              <a:t>кандидат, який одержав на виборах більше половини голосів виборців, які взяли участь у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голосуванні</a:t>
            </a:r>
          </a:p>
          <a:p>
            <a:r>
              <a:rPr lang="uk-UA" sz="2000" dirty="0" smtClean="0"/>
              <a:t>якщо поміж 2 кандидатів жоден не набрав більше 50% голосів виборців, призначаються повторні вибори</a:t>
            </a:r>
          </a:p>
          <a:p>
            <a:r>
              <a:rPr lang="uk-UA" sz="2000" dirty="0" smtClean="0"/>
              <a:t>якщо поміж більше, ніж 2 кандидатів жоден не набрав більше 50% голосів виборців, призначається повторне голосування</a:t>
            </a:r>
          </a:p>
          <a:p>
            <a:pPr lvl="4"/>
            <a:r>
              <a:rPr lang="uk-UA" sz="2000" dirty="0" smtClean="0">
                <a:solidFill>
                  <a:schemeClr val="tx1"/>
                </a:solidFill>
              </a:rPr>
              <a:t>повідомлення </a:t>
            </a:r>
            <a:r>
              <a:rPr lang="uk-UA" sz="2000" dirty="0">
                <a:solidFill>
                  <a:schemeClr val="tx1"/>
                </a:solidFill>
              </a:rPr>
              <a:t>про результати голосування </a:t>
            </a:r>
            <a:r>
              <a:rPr lang="uk-UA" sz="2000" dirty="0" smtClean="0">
                <a:solidFill>
                  <a:schemeClr val="tx1"/>
                </a:solidFill>
              </a:rPr>
              <a:t>публікується ЦВК в </a:t>
            </a:r>
            <a:r>
              <a:rPr lang="uk-UA" sz="2000" dirty="0">
                <a:solidFill>
                  <a:schemeClr val="tx1"/>
                </a:solidFill>
              </a:rPr>
              <a:t>газетах "Голос України" та "Урядовий кур'єр" </a:t>
            </a:r>
            <a:r>
              <a:rPr lang="uk-UA" sz="2000" b="1" dirty="0" smtClean="0">
                <a:solidFill>
                  <a:srgbClr val="C00000"/>
                </a:solidFill>
              </a:rPr>
              <a:t>не пізніше ніж на 3-й день </a:t>
            </a:r>
            <a:r>
              <a:rPr lang="uk-UA" sz="2000" dirty="0" smtClean="0">
                <a:solidFill>
                  <a:schemeClr val="tx1"/>
                </a:solidFill>
              </a:rPr>
              <a:t>після </a:t>
            </a:r>
            <a:r>
              <a:rPr lang="uk-UA" sz="2000" dirty="0">
                <a:solidFill>
                  <a:schemeClr val="tx1"/>
                </a:solidFill>
              </a:rPr>
              <a:t>підписання протоколу про результати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316520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Присяга Президента України</a:t>
            </a:r>
            <a:endParaRPr lang="uk-UA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760541" cy="4704735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uk-UA" sz="2600" dirty="0" smtClean="0"/>
              <a:t>«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(ім'я та прізвище), волею народу обраний Президентом України, заступаючи на цей високий пост, урочисто присягаю на вірність Україні. Зобов'язуюсь усіма своїми справами боронити суверенітет і незалежність України, дбати про благо Вітчизни і добробут Українського народу, обстоювати права і свободи громадян, додержуватися Конституції України і законів України, виконувати свої обов'язки в інтересах усіх співвітчизників, підносити авторитет України у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світі»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Конституція </a:t>
            </a:r>
            <a:r>
              <a:rPr lang="uk-UA" i="1" dirty="0">
                <a:solidFill>
                  <a:schemeClr val="tx1"/>
                </a:solidFill>
              </a:rPr>
              <a:t>України</a:t>
            </a:r>
            <a:r>
              <a:rPr lang="uk-UA" i="1" dirty="0" smtClean="0">
                <a:solidFill>
                  <a:schemeClr val="tx1"/>
                </a:solidFill>
              </a:rPr>
              <a:t>, розділ </a:t>
            </a:r>
            <a:r>
              <a:rPr lang="en-US" i="1" dirty="0" smtClean="0">
                <a:solidFill>
                  <a:schemeClr val="tx1"/>
                </a:solidFill>
              </a:rPr>
              <a:t>V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>
                <a:solidFill>
                  <a:schemeClr val="tx1"/>
                </a:solidFill>
              </a:rPr>
              <a:t>ст. </a:t>
            </a:r>
            <a:r>
              <a:rPr lang="ru-RU" i="1" dirty="0" smtClean="0">
                <a:solidFill>
                  <a:schemeClr val="tx1"/>
                </a:solidFill>
              </a:rPr>
              <a:t>104.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321277"/>
          </a:xfrm>
        </p:spPr>
        <p:txBody>
          <a:bodyPr/>
          <a:lstStyle/>
          <a:p>
            <a:pPr marL="0" lvl="0" indent="0">
              <a:buNone/>
            </a:pP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Президент </a:t>
            </a:r>
            <a:r>
              <a:rPr lang="uk-UA" b="1" dirty="0">
                <a:solidFill>
                  <a:schemeClr val="tx1"/>
                </a:solidFill>
              </a:rPr>
              <a:t>України </a:t>
            </a:r>
            <a:r>
              <a:rPr lang="uk-UA" dirty="0" smtClean="0">
                <a:solidFill>
                  <a:schemeClr val="tx1"/>
                </a:solidFill>
              </a:rPr>
              <a:t>- державний службовець </a:t>
            </a:r>
            <a:r>
              <a:rPr lang="uk-UA" dirty="0">
                <a:solidFill>
                  <a:schemeClr val="tx1"/>
                </a:solidFill>
              </a:rPr>
              <a:t>вищої </a:t>
            </a:r>
            <a:r>
              <a:rPr lang="uk-UA" dirty="0" smtClean="0">
                <a:solidFill>
                  <a:schemeClr val="tx1"/>
                </a:solidFill>
              </a:rPr>
              <a:t>категорії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Конституції України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</a:t>
            </a:r>
            <a:r>
              <a:rPr lang="uk-UA" dirty="0">
                <a:solidFill>
                  <a:schemeClr val="tx1"/>
                </a:solidFill>
              </a:rPr>
              <a:t>державного суверенітету та територіальної цілісності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</a:t>
            </a:r>
            <a:r>
              <a:rPr lang="uk-UA" dirty="0">
                <a:solidFill>
                  <a:schemeClr val="tx1"/>
                </a:solidFill>
              </a:rPr>
              <a:t>прав та свобод </a:t>
            </a:r>
            <a:r>
              <a:rPr lang="uk-UA" dirty="0" smtClean="0">
                <a:solidFill>
                  <a:schemeClr val="tx1"/>
                </a:solidFill>
              </a:rPr>
              <a:t>громадян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Глава держави Україна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Верховний Головнокомандувач </a:t>
            </a:r>
            <a:r>
              <a:rPr lang="uk-UA" dirty="0">
                <a:solidFill>
                  <a:schemeClr val="tx1"/>
                </a:solidFill>
              </a:rPr>
              <a:t>Збройних Сил України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недоторканний </a:t>
            </a:r>
            <a:r>
              <a:rPr lang="uk-UA" dirty="0">
                <a:solidFill>
                  <a:schemeClr val="tx1"/>
                </a:solidFill>
              </a:rPr>
              <a:t>на час виконання повноважень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132438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припиняти антиконституційні дії законодавчої, виконавчої та судової влади, які прямо чи опосередковано порушують основний закон України - призупиняти </a:t>
            </a:r>
            <a:r>
              <a:rPr lang="uk-UA" dirty="0">
                <a:solidFill>
                  <a:schemeClr val="tx1"/>
                </a:solidFill>
              </a:rPr>
              <a:t>рішення органів влади, застосувати право вето до законів, за які проголосувала Верховна </a:t>
            </a:r>
            <a:r>
              <a:rPr lang="uk-UA" dirty="0" smtClean="0">
                <a:solidFill>
                  <a:schemeClr val="tx1"/>
                </a:solidFill>
              </a:rPr>
              <a:t>Рада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захист </a:t>
            </a:r>
            <a:r>
              <a:rPr lang="uk-UA" dirty="0">
                <a:solidFill>
                  <a:schemeClr val="tx1"/>
                </a:solidFill>
              </a:rPr>
              <a:t>і зміцнення державного суверенітету, збереження цілісності та недоторканності території України у межах існуючих </a:t>
            </a:r>
            <a:r>
              <a:rPr lang="uk-UA" dirty="0" smtClean="0">
                <a:solidFill>
                  <a:schemeClr val="tx1"/>
                </a:solidFill>
              </a:rPr>
              <a:t>кордонів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захист </a:t>
            </a:r>
            <a:r>
              <a:rPr lang="uk-UA" dirty="0">
                <a:solidFill>
                  <a:schemeClr val="tx1"/>
                </a:solidFill>
              </a:rPr>
              <a:t>прав та свобод </a:t>
            </a:r>
            <a:r>
              <a:rPr lang="uk-UA" dirty="0" smtClean="0">
                <a:solidFill>
                  <a:schemeClr val="tx1"/>
                </a:solidFill>
              </a:rPr>
              <a:t>громадян</a:t>
            </a: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132438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проводити внутрішню політику </a:t>
            </a:r>
            <a:endParaRPr lang="uk-UA" dirty="0"/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на </a:t>
            </a:r>
            <a:r>
              <a:rPr lang="uk-UA" dirty="0">
                <a:solidFill>
                  <a:schemeClr val="tx1"/>
                </a:solidFill>
                <a:ea typeface="+mn-ea"/>
              </a:rPr>
              <a:t>основі та на виконання Конституції і законів України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видавати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укази та розпорядження, які є обов'язковими до виконання на території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України; 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призначати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та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звільняти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членів уряду та інших органів виконавчої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влади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брати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участь у засіданнях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уряду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мати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своїх представників у Кабінеті Міністрів, Конституційному Суді, Верховній Раді</a:t>
            </a:r>
            <a:endParaRPr lang="uk-UA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4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2330244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керувати </a:t>
            </a:r>
            <a:r>
              <a:rPr lang="uk-UA" dirty="0">
                <a:solidFill>
                  <a:schemeClr val="tx1"/>
                </a:solidFill>
              </a:rPr>
              <a:t>всією зовнішньополітичною діяльністю держави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у разі збройної агресії проти України приймати рішення щодо застосування Збройних Сил України з метою оборони держави від ворога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очолює </a:t>
            </a:r>
            <a:r>
              <a:rPr lang="uk-UA" dirty="0">
                <a:solidFill>
                  <a:schemeClr val="tx1"/>
                </a:solidFill>
              </a:rPr>
              <a:t>Раду національної безпеки та оборони України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232" y="3429000"/>
            <a:ext cx="88637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pPr lvl="3"/>
            <a:r>
              <a:rPr lang="uk-UA" sz="2400" b="1" dirty="0" smtClean="0"/>
              <a:t>Президент </a:t>
            </a:r>
            <a:r>
              <a:rPr lang="uk-UA" sz="2400" b="1" dirty="0"/>
              <a:t>здійснює свої </a:t>
            </a:r>
            <a:r>
              <a:rPr lang="uk-UA" sz="2400" b="1" dirty="0" smtClean="0"/>
              <a:t>повноваження </a:t>
            </a:r>
            <a:r>
              <a:rPr lang="uk-UA" sz="2400" b="1" dirty="0"/>
              <a:t>через вертикаль </a:t>
            </a:r>
            <a:r>
              <a:rPr lang="uk-UA" sz="2400" b="1" dirty="0" smtClean="0"/>
              <a:t>влади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Адміністрація Президента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Консультативна рада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Рада </a:t>
            </a:r>
            <a:r>
              <a:rPr lang="uk-UA" sz="2400" dirty="0"/>
              <a:t>національної безпеки і оборони </a:t>
            </a:r>
            <a:endParaRPr lang="uk-UA" sz="24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місцеві </a:t>
            </a:r>
            <a:r>
              <a:rPr lang="uk-UA" sz="2400" dirty="0"/>
              <a:t>адміністрації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676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Законодавча база виборів Президента України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indent="0">
              <a:buNone/>
            </a:pP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55648" y="1816608"/>
            <a:ext cx="597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84933"/>
            <a:ext cx="9144000" cy="572464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ЗАКОНОДАВСТВО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 ВИБОРИ</a:t>
            </a:r>
          </a:p>
          <a:p>
            <a:pPr algn="ctr"/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4938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634_slide">
  <a:themeElements>
    <a:clrScheme name="Тема Offic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ind_4634_slide</Template>
  <TotalTime>359</TotalTime>
  <Words>2267</Words>
  <Application>Microsoft Office PowerPoint</Application>
  <PresentationFormat>Экран (4:3)</PresentationFormat>
  <Paragraphs>295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ind_4634_slide</vt:lpstr>
      <vt:lpstr>1_Default Design</vt:lpstr>
      <vt:lpstr>Презентация PowerPoint</vt:lpstr>
      <vt:lpstr>Тема 3.  Вибори Президента України</vt:lpstr>
      <vt:lpstr>План</vt:lpstr>
      <vt:lpstr>Президент України.  Статус, обов’язки та повноваження 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Законодавча база виборів Президента України </vt:lpstr>
      <vt:lpstr>Законодавча база виборів Президента України </vt:lpstr>
      <vt:lpstr>Вибори Президента. Загальні положення </vt:lpstr>
      <vt:lpstr>Вибори Президента. Загальні положення </vt:lpstr>
      <vt:lpstr>Вибори Президента. Загальні положення </vt:lpstr>
      <vt:lpstr>Суб’єкти та етапи виборчого процесу  виборів Президента України </vt:lpstr>
      <vt:lpstr>Суб’єкти та етапи виборчого процесу </vt:lpstr>
      <vt:lpstr>Суб’єкти та етапи виборчого процесу </vt:lpstr>
      <vt:lpstr>Суб’єкти та етапи виборчого процесу </vt:lpstr>
      <vt:lpstr>Права громадян України (виборців)  у президентських виборах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та вимоги до кандидатів  в Президенти України  Висування та реєстрація</vt:lpstr>
      <vt:lpstr>Права та вимоги до кандидатів в Президенти України. Висування та реєстрація</vt:lpstr>
      <vt:lpstr>Права та вимоги до кандидатів в Президенти України. Висування та реєстрація</vt:lpstr>
      <vt:lpstr>Передвиборна агітація </vt:lpstr>
      <vt:lpstr>Передвиборна агітація </vt:lpstr>
      <vt:lpstr>Передвиборна агітація </vt:lpstr>
      <vt:lpstr>Передвиборна агітація </vt:lpstr>
      <vt:lpstr>Виборчі комісії </vt:lpstr>
      <vt:lpstr>Виборчі комісії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Встановлення та оголошення результатів виборів </vt:lpstr>
      <vt:lpstr>Встановлення та оголошення результатів виборів </vt:lpstr>
      <vt:lpstr>Присяга Президента України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Вибори Президента України</dc:title>
  <dc:creator>Анюта</dc:creator>
  <cp:lastModifiedBy>admin</cp:lastModifiedBy>
  <cp:revision>71</cp:revision>
  <dcterms:created xsi:type="dcterms:W3CDTF">2014-08-27T13:52:07Z</dcterms:created>
  <dcterms:modified xsi:type="dcterms:W3CDTF">2014-09-08T13:00:29Z</dcterms:modified>
</cp:coreProperties>
</file>