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5"/>
  </p:notesMasterIdLst>
  <p:sldIdLst>
    <p:sldId id="256" r:id="rId3"/>
    <p:sldId id="307" r:id="rId4"/>
    <p:sldId id="257" r:id="rId5"/>
    <p:sldId id="290" r:id="rId6"/>
    <p:sldId id="311" r:id="rId7"/>
    <p:sldId id="260" r:id="rId8"/>
    <p:sldId id="312" r:id="rId9"/>
    <p:sldId id="313" r:id="rId10"/>
    <p:sldId id="314" r:id="rId11"/>
    <p:sldId id="315" r:id="rId12"/>
    <p:sldId id="316" r:id="rId13"/>
    <p:sldId id="266" r:id="rId14"/>
    <p:sldId id="317" r:id="rId15"/>
    <p:sldId id="302" r:id="rId16"/>
    <p:sldId id="318" r:id="rId17"/>
    <p:sldId id="319" r:id="rId18"/>
    <p:sldId id="320" r:id="rId19"/>
    <p:sldId id="321" r:id="rId20"/>
    <p:sldId id="326" r:id="rId21"/>
    <p:sldId id="267" r:id="rId22"/>
    <p:sldId id="268" r:id="rId23"/>
    <p:sldId id="309" r:id="rId24"/>
    <p:sldId id="322" r:id="rId25"/>
    <p:sldId id="323" r:id="rId26"/>
    <p:sldId id="324" r:id="rId27"/>
    <p:sldId id="274" r:id="rId28"/>
    <p:sldId id="325" r:id="rId29"/>
    <p:sldId id="282" r:id="rId30"/>
    <p:sldId id="287" r:id="rId31"/>
    <p:sldId id="328" r:id="rId32"/>
    <p:sldId id="327" r:id="rId33"/>
    <p:sldId id="28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>
        <p:scale>
          <a:sx n="78" d="100"/>
          <a:sy n="78" d="100"/>
        </p:scale>
        <p:origin x="-11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760836-EAE0-459C-B304-13920C5AE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0836-EAE0-459C-B304-13920C5AEE5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A0BCEF-7AB0-4F5C-9F5F-3BDD5AB08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E71D-4099-408C-8AD0-A67B9E8464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76E5-1478-41C2-9ACE-6AA2D4CC0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6E2F4-71CC-409C-8C3A-F393953EA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4484E-F964-432A-994D-BFC7D376C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63FB-D91E-415B-BA0E-C94F5F00BD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9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6891-DABD-4C50-AECB-86164B31DE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27240-31B7-4A5A-BFFE-7EE050626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6D6C-32DF-4A2D-A4D2-E6BA23750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0368-61B7-43ED-9992-8642D274C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EBC8-102E-48B9-8DEE-4F6C7200F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45D0-93F1-4F58-9B4D-1D797E849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8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BC82-F22A-4B4E-9B90-75E4E3D171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E1EBB-070A-4761-B6D2-BFC9168C7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91754-56B0-4977-ACBE-711F93A877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D041-CB17-4A3E-AAD7-EC9329765F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13BD-A682-4C5E-B557-A1DA84F0E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60C10-377A-4E4A-8B00-005238D81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FD12-6735-4E7C-90A7-85C2CEE9C7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031E2-FFF1-42E2-B601-CE0A1F3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80F1-0417-4E87-A49C-C86022CD50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21152-8407-48D9-9F4B-BE8C735BE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9ADC78-FF87-4638-859B-607FC5EEB7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0843D-045C-49FE-B3B5-9ED9F688E6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drv.gov.ua/apex/f?p=111:LOGIN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5974"/>
            <a:ext cx="9144000" cy="6282813"/>
          </a:xfrm>
        </p:spPr>
        <p:txBody>
          <a:bodyPr/>
          <a:lstStyle/>
          <a:p>
            <a:pPr algn="ctr"/>
            <a:r>
              <a:rPr lang="uk-UA" sz="2800" dirty="0"/>
              <a:t>Українська бібліотечна </a:t>
            </a:r>
            <a:r>
              <a:rPr lang="uk-UA" sz="2800" dirty="0" smtClean="0"/>
              <a:t>асоціація</a:t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000" dirty="0"/>
              <a:t>Цикл </a:t>
            </a:r>
            <a:r>
              <a:rPr lang="uk-UA" sz="4000" dirty="0" err="1" smtClean="0"/>
              <a:t>вебінарів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«Бібліотека </a:t>
            </a:r>
            <a:r>
              <a:rPr lang="uk-UA" sz="4000" dirty="0"/>
              <a:t>і виборчий </a:t>
            </a:r>
            <a:r>
              <a:rPr lang="uk-UA" sz="4000" dirty="0" smtClean="0"/>
              <a:t>процес»</a:t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2014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повинен </a:t>
            </a:r>
            <a:r>
              <a:rPr lang="uk-UA" dirty="0"/>
              <a:t>дотримуватися таких </a:t>
            </a:r>
            <a:r>
              <a:rPr lang="uk-UA" b="1" i="1" dirty="0"/>
              <a:t>правил депутатської етики</a:t>
            </a:r>
            <a:r>
              <a:rPr lang="uk-UA" dirty="0"/>
              <a:t>: </a:t>
            </a:r>
          </a:p>
          <a:p>
            <a:pPr marL="400050" lvl="1" indent="0">
              <a:buNone/>
            </a:pPr>
            <a:r>
              <a:rPr lang="uk-UA" dirty="0"/>
              <a:t>5) не допускати образливих висловлювань, не використовувати у публічних виступах недостовірні або неперевірені відомості стосовно органів державної влади, органів місцевого самоврядування, об'єднань громадян, підприємств, установ і організацій, їхніх керівників та інших посадових чи службових осіб, депутатських груп, фракцій, окремих депутатів місцевих рад;</a:t>
            </a:r>
          </a:p>
          <a:p>
            <a:pPr marL="1714500" lvl="4" indent="0">
              <a:buNone/>
            </a:pPr>
            <a:r>
              <a:rPr lang="uk-UA" dirty="0"/>
              <a:t>6) не приймати будь-яких гонорарів, подарунків, не отримувати винагород безпосередньо чи опосередковано за дії, пов'язані зі здійсненням ним депутатських повноважень.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4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Сільський, селищний, міський голова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r>
              <a:rPr lang="uk-UA" dirty="0"/>
              <a:t>Є</a:t>
            </a:r>
            <a:r>
              <a:rPr lang="uk-UA" dirty="0" smtClean="0"/>
              <a:t> </a:t>
            </a:r>
            <a:r>
              <a:rPr lang="uk-UA" dirty="0"/>
              <a:t>головною посадовою особою територіальної громади відповідно села (добровільного об'єднання в одну територіальну громаду жителів кількох сіл), селища, міста. </a:t>
            </a:r>
            <a:endParaRPr lang="uk-UA" dirty="0" smtClean="0"/>
          </a:p>
          <a:p>
            <a:r>
              <a:rPr lang="uk-UA" dirty="0" smtClean="0"/>
              <a:t>Очолює </a:t>
            </a:r>
            <a:r>
              <a:rPr lang="uk-UA" dirty="0"/>
              <a:t>виконавчий комітет відповідної сільської, селищної, міської ради, головує на її </a:t>
            </a:r>
            <a:r>
              <a:rPr lang="uk-UA" dirty="0" smtClean="0"/>
              <a:t>засіданнях.</a:t>
            </a:r>
          </a:p>
          <a:p>
            <a:r>
              <a:rPr lang="uk-UA" dirty="0" smtClean="0"/>
              <a:t>Не </a:t>
            </a:r>
            <a:r>
              <a:rPr lang="uk-UA" dirty="0"/>
              <a:t>може бути депутатом будь-якої ради, суміщати свою службову діяльність з іншою посадою, у тому числі на громадських засадах, займатися іншою оплачуваною (крім викладацької, наукової і творчої діяльності, медичної практики, інструкторської та суддівської </a:t>
            </a:r>
            <a:endParaRPr lang="uk-UA" dirty="0" smtClean="0"/>
          </a:p>
          <a:p>
            <a:pPr marL="914400" lvl="2" indent="0">
              <a:buNone/>
            </a:pPr>
            <a:r>
              <a:rPr lang="uk-UA" dirty="0" smtClean="0"/>
              <a:t>практики </a:t>
            </a:r>
            <a:r>
              <a:rPr lang="uk-UA" dirty="0"/>
              <a:t>із спорту) або підприємницькою діяльністю.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err="1" smtClean="0"/>
              <a:t>Обов</a:t>
            </a:r>
            <a:r>
              <a:rPr lang="en-US" b="1" dirty="0" smtClean="0"/>
              <a:t>`</a:t>
            </a:r>
            <a:r>
              <a:rPr lang="uk-UA" b="1" dirty="0" err="1" smtClean="0"/>
              <a:t>язки</a:t>
            </a:r>
            <a:r>
              <a:rPr lang="uk-UA" b="1" dirty="0" smtClean="0"/>
              <a:t> депутата місцевої </a:t>
            </a:r>
            <a:r>
              <a:rPr lang="uk-UA" b="1" dirty="0" smtClean="0"/>
              <a:t>ради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dirty="0"/>
              <a:t>підтримувати зв'язок з </a:t>
            </a:r>
            <a:r>
              <a:rPr lang="uk-UA" dirty="0" smtClean="0"/>
              <a:t>виборцями;</a:t>
            </a:r>
          </a:p>
          <a:p>
            <a:r>
              <a:rPr lang="uk-UA" dirty="0"/>
              <a:t>інформувати виборців про роботу місцевої ради та її </a:t>
            </a:r>
            <a:r>
              <a:rPr lang="uk-UA" dirty="0" smtClean="0"/>
              <a:t>органів;</a:t>
            </a:r>
          </a:p>
          <a:p>
            <a:r>
              <a:rPr lang="uk-UA" dirty="0"/>
              <a:t>брати участь у громадських </a:t>
            </a:r>
            <a:r>
              <a:rPr lang="uk-UA" dirty="0" smtClean="0"/>
              <a:t>слуханнях,</a:t>
            </a:r>
            <a:r>
              <a:rPr lang="uk-UA" dirty="0"/>
              <a:t> в організації виконання рішень ради та її органів, доручень виборців, у масових </a:t>
            </a:r>
            <a:r>
              <a:rPr lang="uk-UA" dirty="0" smtClean="0"/>
              <a:t>заходах;</a:t>
            </a:r>
          </a:p>
          <a:p>
            <a:r>
              <a:rPr lang="uk-UA" dirty="0" smtClean="0"/>
              <a:t> </a:t>
            </a:r>
            <a:r>
              <a:rPr lang="uk-UA" dirty="0"/>
              <a:t>вивчати громадську </a:t>
            </a:r>
            <a:r>
              <a:rPr lang="uk-UA" dirty="0" smtClean="0"/>
              <a:t>думку</a:t>
            </a:r>
            <a:r>
              <a:rPr lang="uk-UA" dirty="0"/>
              <a:t> </a:t>
            </a:r>
            <a:r>
              <a:rPr lang="uk-UA" dirty="0" smtClean="0"/>
              <a:t>і </a:t>
            </a:r>
            <a:r>
              <a:rPr lang="uk-UA" dirty="0"/>
              <a:t>потреби територіальної </a:t>
            </a:r>
            <a:r>
              <a:rPr lang="uk-UA" dirty="0" smtClean="0"/>
              <a:t>громади;</a:t>
            </a:r>
          </a:p>
          <a:p>
            <a:pPr lvl="1"/>
            <a:r>
              <a:rPr lang="uk-UA" dirty="0" smtClean="0"/>
              <a:t>вести регулярний прийом </a:t>
            </a:r>
            <a:r>
              <a:rPr lang="uk-UA" dirty="0"/>
              <a:t>виборців, розглядати пропозиції, звернення, заяви і скарги членів територіальної громади, вживати заходів щодо забезпечення їх оперативного </a:t>
            </a:r>
            <a:r>
              <a:rPr lang="uk-UA" dirty="0" smtClean="0"/>
              <a:t>вирішення.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932370"/>
          </a:xfrm>
        </p:spPr>
        <p:txBody>
          <a:bodyPr/>
          <a:lstStyle/>
          <a:p>
            <a:pPr algn="ctr"/>
            <a:r>
              <a:rPr lang="uk-UA" b="1" dirty="0" smtClean="0"/>
              <a:t>Підстави для відкликання депутата місцевої </a:t>
            </a:r>
            <a:r>
              <a:rPr lang="uk-UA" b="1" dirty="0" smtClean="0"/>
              <a:t>ради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04544"/>
            <a:ext cx="8784201" cy="4432578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/>
              <a:t>1) порушення депутатом місцевої ради положень Конституції і законів України, що встановлено судом;</a:t>
            </a:r>
          </a:p>
          <a:p>
            <a:pPr marL="0" indent="0">
              <a:buNone/>
            </a:pPr>
            <a:r>
              <a:rPr lang="uk-UA" sz="2800" dirty="0"/>
              <a:t>2) пропуск депутатом місцевої ради протягом року більше половини пленарних засідань ради або засідань постійної комісії, невиконання ним без поважних причин рішень і доручень ради та її органів; </a:t>
            </a:r>
          </a:p>
          <a:p>
            <a:pPr marL="2171700" lvl="5" indent="0">
              <a:buNone/>
            </a:pPr>
            <a:r>
              <a:rPr lang="uk-UA" sz="2800" dirty="0"/>
              <a:t>3) невідповідність практичної діяльності депутата місцевої ради основним принципам і положенням його передвиборної програми. </a:t>
            </a:r>
          </a:p>
        </p:txBody>
      </p:sp>
    </p:spTree>
    <p:extLst>
      <p:ext uri="{BB962C8B-B14F-4D97-AF65-F5344CB8AC3E}">
        <p14:creationId xmlns:p14="http://schemas.microsoft.com/office/powerpoint/2010/main" val="12638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b="1" dirty="0"/>
              <a:t>Вибори депутатів сільських, селищних рад </a:t>
            </a:r>
            <a:r>
              <a:rPr lang="uk-UA" dirty="0"/>
              <a:t>проводяться </a:t>
            </a:r>
            <a:r>
              <a:rPr lang="uk-UA" b="1" dirty="0">
                <a:solidFill>
                  <a:srgbClr val="FF0000"/>
                </a:solidFill>
              </a:rPr>
              <a:t>за мажоритарною системою </a:t>
            </a:r>
            <a:r>
              <a:rPr lang="uk-UA" dirty="0"/>
              <a:t>відносної більшості в одномандатних виборчих округах, на які поділяється територія відповідно </a:t>
            </a:r>
            <a:r>
              <a:rPr lang="uk-UA" dirty="0" smtClean="0"/>
              <a:t>села, селища.</a:t>
            </a:r>
          </a:p>
          <a:p>
            <a:pPr>
              <a:buFont typeface="Arial" pitchFamily="34" charset="0"/>
              <a:buChar char="•"/>
            </a:pPr>
            <a:r>
              <a:rPr lang="uk-UA" b="1" dirty="0"/>
              <a:t>Вибори депутатів Верховної Ради Автономної Республіки Крим, обласних, районних, міських, районних у містах рад</a:t>
            </a:r>
            <a:r>
              <a:rPr lang="uk-UA" dirty="0"/>
              <a:t> проводяться </a:t>
            </a:r>
            <a:r>
              <a:rPr lang="uk-UA" b="1" dirty="0">
                <a:solidFill>
                  <a:srgbClr val="FF0000"/>
                </a:solidFill>
              </a:rPr>
              <a:t>за змішаною (мажоритарно-пропорційною) </a:t>
            </a:r>
            <a:r>
              <a:rPr lang="uk-UA" b="1" dirty="0" smtClean="0">
                <a:solidFill>
                  <a:srgbClr val="FF0000"/>
                </a:solidFill>
              </a:rPr>
              <a:t>системою</a:t>
            </a:r>
            <a:r>
              <a:rPr lang="uk-UA" b="1" dirty="0" smtClean="0"/>
              <a:t>:</a:t>
            </a:r>
            <a:endParaRPr lang="uk-UA" b="1" dirty="0"/>
          </a:p>
          <a:p>
            <a:pPr lvl="2"/>
            <a:r>
              <a:rPr lang="uk-UA" dirty="0" smtClean="0">
                <a:solidFill>
                  <a:srgbClr val="FF0000"/>
                </a:solidFill>
              </a:rPr>
              <a:t>50%</a:t>
            </a:r>
            <a:r>
              <a:rPr lang="uk-UA" dirty="0" smtClean="0"/>
              <a:t> за </a:t>
            </a:r>
            <a:r>
              <a:rPr lang="uk-UA" dirty="0"/>
              <a:t>виборчими списками кандидатів у депутати від місцевих організацій політичних </a:t>
            </a:r>
            <a:r>
              <a:rPr lang="uk-UA" dirty="0" smtClean="0"/>
              <a:t>партій; </a:t>
            </a:r>
          </a:p>
          <a:p>
            <a:pPr lvl="2"/>
            <a:r>
              <a:rPr lang="uk-UA" dirty="0" smtClean="0">
                <a:solidFill>
                  <a:srgbClr val="FF0000"/>
                </a:solidFill>
              </a:rPr>
              <a:t>50% </a:t>
            </a:r>
            <a:r>
              <a:rPr lang="uk-UA" dirty="0" smtClean="0"/>
              <a:t>за </a:t>
            </a:r>
            <a:r>
              <a:rPr lang="uk-UA" dirty="0"/>
              <a:t>мажоритарною системою відносної більшості в одномандатних виборчих округах </a:t>
            </a:r>
            <a:endParaRPr lang="uk-UA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 smtClean="0"/>
              <a:t>Вибори </a:t>
            </a:r>
            <a:r>
              <a:rPr lang="uk-UA" sz="2800" b="1" dirty="0"/>
              <a:t>сільських, селищних, міських голів </a:t>
            </a:r>
            <a:r>
              <a:rPr lang="uk-UA" sz="2800" dirty="0"/>
              <a:t>проводяться </a:t>
            </a:r>
            <a:r>
              <a:rPr lang="uk-UA" sz="2800" b="1" dirty="0">
                <a:solidFill>
                  <a:srgbClr val="FF0000"/>
                </a:solidFill>
              </a:rPr>
              <a:t>за мажоритарною системою </a:t>
            </a:r>
            <a:r>
              <a:rPr lang="uk-UA" sz="2800" dirty="0"/>
              <a:t>відносної більшості в єдиному одномандатному виборчому окрузі, межі якого збігаються з межами відповідно села (кількох сіл, жителі яких добровільно об'єдналися у сільську громаду), селища, міста згідно з існуючим адміністративно-територіальним устроєм.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5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/>
              <a:t>Право голосу </a:t>
            </a:r>
            <a:r>
              <a:rPr lang="uk-UA" sz="2800" dirty="0" smtClean="0"/>
              <a:t>мають: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дієздатні </a:t>
            </a:r>
            <a:r>
              <a:rPr lang="uk-UA" sz="2800" dirty="0"/>
              <a:t>громадяни України, </a:t>
            </a: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які </a:t>
            </a:r>
            <a:r>
              <a:rPr lang="uk-UA" sz="2800" dirty="0"/>
              <a:t>належать до відповідних територіальних громад та </a:t>
            </a: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яким </a:t>
            </a:r>
            <a:r>
              <a:rPr lang="uk-UA" sz="2800" dirty="0"/>
              <a:t>на день виборів виповнилося вісімнадцять років.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 smtClean="0"/>
              <a:t>Місцеві вибори </a:t>
            </a:r>
            <a:r>
              <a:rPr lang="uk-UA" sz="2800" dirty="0" smtClean="0"/>
              <a:t>є</a:t>
            </a:r>
          </a:p>
          <a:p>
            <a:pPr lvl="1">
              <a:buFont typeface="Arial" pitchFamily="34" charset="0"/>
              <a:buChar char="•"/>
            </a:pPr>
            <a:r>
              <a:rPr lang="uk-UA" sz="2800" b="1" i="1" dirty="0" smtClean="0"/>
              <a:t>прямими</a:t>
            </a:r>
            <a:r>
              <a:rPr lang="uk-UA" sz="2800" dirty="0" smtClean="0"/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uk-UA" sz="2800" b="1" i="1" dirty="0"/>
              <a:t>в</a:t>
            </a:r>
            <a:r>
              <a:rPr lang="uk-UA" sz="2800" b="1" i="1" dirty="0" smtClean="0"/>
              <a:t>ільними</a:t>
            </a:r>
            <a:r>
              <a:rPr lang="uk-UA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800" dirty="0" smtClean="0"/>
          </a:p>
          <a:p>
            <a:r>
              <a:rPr lang="uk-UA" sz="2800" dirty="0"/>
              <a:t>Голосування на місцевих виборах є </a:t>
            </a:r>
            <a:r>
              <a:rPr lang="uk-UA" sz="2800" b="1" i="1" dirty="0"/>
              <a:t>таємним</a:t>
            </a:r>
            <a:r>
              <a:rPr lang="uk-UA" sz="2800" dirty="0"/>
              <a:t>. </a:t>
            </a:r>
            <a:endParaRPr lang="uk-UA" sz="2800" dirty="0" smtClean="0"/>
          </a:p>
          <a:p>
            <a:r>
              <a:rPr lang="uk-UA" sz="2800" dirty="0" smtClean="0"/>
              <a:t>Кожен </a:t>
            </a:r>
            <a:r>
              <a:rPr lang="uk-UA" sz="2800" dirty="0"/>
              <a:t>виборець голосує на місцевих виборах </a:t>
            </a:r>
            <a:r>
              <a:rPr lang="uk-UA" sz="2800" b="1" i="1" dirty="0"/>
              <a:t>особисто</a:t>
            </a:r>
            <a:r>
              <a:rPr lang="uk-UA" sz="2800" dirty="0"/>
              <a:t>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i="1" dirty="0"/>
              <a:t>Депутатом, сільським, селищним, міським </a:t>
            </a:r>
            <a:r>
              <a:rPr lang="uk-UA" sz="2800" b="1" i="1" dirty="0" smtClean="0"/>
              <a:t>головою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може </a:t>
            </a:r>
            <a:r>
              <a:rPr lang="uk-UA" sz="2800" dirty="0"/>
              <a:t>бути обраний громадянин України, який має право голосу відповідно до статті 70 Конституції </a:t>
            </a:r>
            <a:r>
              <a:rPr lang="uk-UA" sz="2800" dirty="0" smtClean="0"/>
              <a:t>України, а саме:</a:t>
            </a:r>
            <a:endParaRPr lang="uk-UA" sz="2800" dirty="0"/>
          </a:p>
          <a:p>
            <a:pPr lvl="4"/>
            <a:r>
              <a:rPr lang="ru-RU" sz="2800" dirty="0" smtClean="0"/>
              <a:t>д</a:t>
            </a:r>
            <a:r>
              <a:rPr lang="uk-UA" sz="2800" dirty="0" err="1" smtClean="0"/>
              <a:t>ієздатний</a:t>
            </a:r>
            <a:endParaRPr lang="uk-UA" sz="2800" dirty="0"/>
          </a:p>
          <a:p>
            <a:pPr lvl="4"/>
            <a:r>
              <a:rPr lang="uk-UA" sz="2800" dirty="0"/>
              <a:t>д</a:t>
            </a:r>
            <a:r>
              <a:rPr lang="uk-UA" sz="2800" dirty="0" smtClean="0"/>
              <a:t>осяг 18-літнього віку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51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i="1" dirty="0"/>
              <a:t>Депутатом, сільським, селищним, міським </a:t>
            </a:r>
            <a:r>
              <a:rPr lang="uk-UA" sz="2800" b="1" i="1" dirty="0" smtClean="0"/>
              <a:t>головою</a:t>
            </a:r>
          </a:p>
          <a:p>
            <a:pPr marL="0" indent="0">
              <a:buNone/>
            </a:pPr>
            <a:endParaRPr lang="uk-UA" sz="2800" b="1" i="1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не </a:t>
            </a:r>
            <a:r>
              <a:rPr lang="uk-UA" sz="2800" dirty="0"/>
              <a:t>може бути обраний громадянин України, який має судимість за вчинення умисного злочину, якщо ця судимість не погашена або не знята в установленому законом </a:t>
            </a:r>
            <a:r>
              <a:rPr lang="uk-UA" sz="2800" dirty="0" smtClean="0"/>
              <a:t>порядку.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5974"/>
            <a:ext cx="8351520" cy="1787898"/>
          </a:xfrm>
        </p:spPr>
        <p:txBody>
          <a:bodyPr/>
          <a:lstStyle/>
          <a:p>
            <a:pPr algn="ctr"/>
            <a:r>
              <a:rPr lang="uk-UA" sz="3600" b="1" dirty="0" smtClean="0"/>
              <a:t>Тема </a:t>
            </a:r>
            <a:r>
              <a:rPr lang="en-US" sz="3600" b="1" dirty="0" smtClean="0"/>
              <a:t>5</a:t>
            </a:r>
            <a:r>
              <a:rPr lang="uk-UA" sz="3600" b="1" dirty="0" smtClean="0"/>
              <a:t>. </a:t>
            </a:r>
            <a:br>
              <a:rPr lang="uk-UA" sz="3600" b="1" dirty="0" smtClean="0"/>
            </a:br>
            <a:r>
              <a:rPr lang="uk-UA" sz="3600" b="1" dirty="0" smtClean="0"/>
              <a:t>Вибори депутатів </a:t>
            </a:r>
            <a:r>
              <a:rPr lang="en-US" sz="3600" b="1" dirty="0" smtClean="0"/>
              <a:t> </a:t>
            </a:r>
            <a:r>
              <a:rPr lang="uk-UA" sz="3600" b="1" dirty="0" smtClean="0"/>
              <a:t>місцевих рад та сільських, селищних, міських голів</a:t>
            </a:r>
            <a:endParaRPr lang="uk-UA" sz="3600" b="1" dirty="0"/>
          </a:p>
        </p:txBody>
      </p:sp>
      <p:pic>
        <p:nvPicPr>
          <p:cNvPr id="1026" name="Picture 2" descr="http://www.heroldmaster.kiev.ua/files/news/elrte/11.10.201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086099"/>
            <a:ext cx="485775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4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b="1" dirty="0" err="1"/>
              <a:t>Суб</a:t>
            </a:r>
            <a:r>
              <a:rPr lang="ru-RU" b="1" dirty="0"/>
              <a:t>’</a:t>
            </a:r>
            <a:r>
              <a:rPr lang="uk-UA" b="1" dirty="0" err="1"/>
              <a:t>єкти</a:t>
            </a:r>
            <a:r>
              <a:rPr lang="uk-UA" b="1" dirty="0"/>
              <a:t> виборчого </a:t>
            </a:r>
            <a:r>
              <a:rPr lang="uk-UA" b="1" dirty="0" smtClean="0"/>
              <a:t>процесу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82625"/>
            <a:ext cx="8784201" cy="4554498"/>
          </a:xfrm>
        </p:spPr>
        <p:txBody>
          <a:bodyPr/>
          <a:lstStyle/>
          <a:p>
            <a:r>
              <a:rPr lang="uk-UA" dirty="0"/>
              <a:t>в</a:t>
            </a:r>
            <a:r>
              <a:rPr lang="uk-UA" dirty="0" smtClean="0"/>
              <a:t>иборці</a:t>
            </a:r>
            <a:r>
              <a:rPr lang="uk-UA" dirty="0"/>
              <a:t>,</a:t>
            </a:r>
          </a:p>
          <a:p>
            <a:r>
              <a:rPr lang="uk-UA" dirty="0" smtClean="0"/>
              <a:t>Центральна </a:t>
            </a:r>
            <a:r>
              <a:rPr lang="uk-UA" dirty="0"/>
              <a:t>виборча комісія, </a:t>
            </a:r>
            <a:endParaRPr lang="uk-UA" dirty="0" smtClean="0"/>
          </a:p>
          <a:p>
            <a:r>
              <a:rPr lang="uk-UA" dirty="0" smtClean="0"/>
              <a:t>виборчі </a:t>
            </a:r>
            <a:r>
              <a:rPr lang="uk-UA" dirty="0"/>
              <a:t>комісії, </a:t>
            </a:r>
          </a:p>
          <a:p>
            <a:r>
              <a:rPr lang="uk-UA" dirty="0" smtClean="0"/>
              <a:t>кандидати </a:t>
            </a:r>
            <a:r>
              <a:rPr lang="uk-UA" dirty="0"/>
              <a:t>у депутати, </a:t>
            </a:r>
            <a:endParaRPr lang="uk-UA" dirty="0" smtClean="0"/>
          </a:p>
          <a:p>
            <a:r>
              <a:rPr lang="uk-UA" dirty="0" smtClean="0"/>
              <a:t>кандидати </a:t>
            </a:r>
            <a:r>
              <a:rPr lang="uk-UA" dirty="0"/>
              <a:t>на посаду сільського, селищного, міського </a:t>
            </a:r>
            <a:r>
              <a:rPr lang="uk-UA" dirty="0" smtClean="0"/>
              <a:t>голови,</a:t>
            </a:r>
            <a:endParaRPr lang="uk-UA" dirty="0"/>
          </a:p>
          <a:p>
            <a:r>
              <a:rPr lang="uk-UA" dirty="0" smtClean="0"/>
              <a:t>місцеві </a:t>
            </a:r>
            <a:r>
              <a:rPr lang="uk-UA" dirty="0"/>
              <a:t>організації партій, які висунули </a:t>
            </a:r>
            <a:r>
              <a:rPr lang="uk-UA" dirty="0" smtClean="0"/>
              <a:t>кандидатів,</a:t>
            </a:r>
            <a:endParaRPr lang="uk-UA" dirty="0"/>
          </a:p>
          <a:p>
            <a:r>
              <a:rPr lang="uk-UA" dirty="0" smtClean="0"/>
              <a:t>офіційні </a:t>
            </a:r>
            <a:r>
              <a:rPr lang="uk-UA" dirty="0"/>
              <a:t>спостерігачі </a:t>
            </a:r>
            <a:endParaRPr lang="uk-UA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місцевих організацій партій,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кандидатів у депутати,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кандидатів на посаду сільського, селищного, міського голови,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громадських організацій.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2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uk-UA" b="1" dirty="0" smtClean="0"/>
              <a:t>Етапи </a:t>
            </a:r>
            <a:r>
              <a:rPr lang="uk-UA" b="1" dirty="0"/>
              <a:t>виборчого процесу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58240"/>
            <a:ext cx="8784201" cy="457888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1) утворення виборчих округів;</a:t>
            </a:r>
          </a:p>
          <a:p>
            <a:pPr marL="0" indent="0">
              <a:buNone/>
            </a:pPr>
            <a:r>
              <a:rPr lang="uk-UA" dirty="0"/>
              <a:t>2) формування складу територіальних виборчих комісій, утворення дільничних виборчих комісій;</a:t>
            </a:r>
          </a:p>
          <a:p>
            <a:pPr marL="0" indent="0">
              <a:buNone/>
            </a:pPr>
            <a:r>
              <a:rPr lang="uk-UA" dirty="0"/>
              <a:t>3) складання списків виборців, їх перевірка та уточнення;</a:t>
            </a:r>
          </a:p>
          <a:p>
            <a:pPr marL="0" indent="0">
              <a:buNone/>
            </a:pPr>
            <a:r>
              <a:rPr lang="uk-UA" dirty="0"/>
              <a:t>4) висування та реєстрація кандидатів у депутати та кандидатів на посаду сільського, селищного, міського голови;</a:t>
            </a:r>
          </a:p>
          <a:p>
            <a:pPr marL="0" indent="0">
              <a:buNone/>
            </a:pPr>
            <a:r>
              <a:rPr lang="uk-UA" dirty="0"/>
              <a:t>5) проведення передвиборної агітації;</a:t>
            </a:r>
          </a:p>
          <a:p>
            <a:pPr marL="0" indent="0">
              <a:buNone/>
            </a:pPr>
            <a:r>
              <a:rPr lang="uk-UA" dirty="0"/>
              <a:t>6) голосування у день виборів;</a:t>
            </a:r>
          </a:p>
          <a:p>
            <a:pPr marL="800100" lvl="2" indent="0">
              <a:buNone/>
            </a:pPr>
            <a:r>
              <a:rPr lang="uk-UA" dirty="0"/>
              <a:t>7) підрахунок голосів виборців, установлення підсумків голосування і результатів місцевих виборів.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01830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Види місцевих виборів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r>
              <a:rPr lang="uk-UA" sz="2800" dirty="0" smtClean="0"/>
              <a:t>Чергові - </a:t>
            </a:r>
            <a:r>
              <a:rPr lang="uk-UA" sz="2800" dirty="0"/>
              <a:t>у зв'язку із закінченням </a:t>
            </a:r>
            <a:r>
              <a:rPr lang="uk-UA" sz="2800" dirty="0" smtClean="0"/>
              <a:t>строку повноважень депутатів і голів. </a:t>
            </a:r>
          </a:p>
          <a:p>
            <a:r>
              <a:rPr lang="uk-UA" sz="2800" dirty="0" smtClean="0"/>
              <a:t>Позачергові – у разі дострокового припинення повноважень депутатів і голів. </a:t>
            </a:r>
          </a:p>
          <a:p>
            <a:r>
              <a:rPr lang="uk-UA" sz="2800" dirty="0" smtClean="0"/>
              <a:t>Повторні – у разі визнання виборів такими, що не відбулися, або особи такою, що відмовилася від мандата. </a:t>
            </a:r>
          </a:p>
          <a:p>
            <a:pPr lvl="1"/>
            <a:r>
              <a:rPr lang="uk-UA" sz="2800" dirty="0"/>
              <a:t>П</a:t>
            </a:r>
            <a:r>
              <a:rPr lang="uk-UA" sz="2800" dirty="0" smtClean="0"/>
              <a:t>роміжні - у </a:t>
            </a:r>
            <a:r>
              <a:rPr lang="uk-UA" sz="2800" dirty="0"/>
              <a:t>разі дострокового припинення повноважень </a:t>
            </a:r>
            <a:r>
              <a:rPr lang="uk-UA" sz="2800" dirty="0" smtClean="0"/>
              <a:t>окремого депутата.</a:t>
            </a:r>
          </a:p>
          <a:p>
            <a:pPr lvl="4"/>
            <a:r>
              <a:rPr lang="uk-UA" sz="2800" dirty="0" smtClean="0"/>
              <a:t>Перші - </a:t>
            </a:r>
            <a:r>
              <a:rPr lang="uk-UA" sz="2800" dirty="0"/>
              <a:t>у разі формування нових місцевих рад.</a:t>
            </a:r>
          </a:p>
          <a:p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7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Кількість депутатів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Загальний </a:t>
            </a:r>
            <a:r>
              <a:rPr lang="uk-UA" sz="2800" dirty="0"/>
              <a:t>склад (кількість депутатів) сільської, селищної, міської, районної у місті ради </a:t>
            </a:r>
            <a:r>
              <a:rPr lang="uk-UA" sz="2800" dirty="0" smtClean="0"/>
              <a:t>залежить від чисельності населення: </a:t>
            </a:r>
          </a:p>
          <a:p>
            <a:pPr marL="0" indent="0">
              <a:buNone/>
            </a:pP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від 12 депутатів (до 1 тисячі мешканців)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до 150 депутатів (понад 2 мільйони мешканців)</a:t>
            </a:r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7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Система виборчих комісій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1) Центральна виборча комісія, </a:t>
            </a:r>
          </a:p>
          <a:p>
            <a:pPr marL="0" indent="0">
              <a:buNone/>
            </a:pPr>
            <a:r>
              <a:rPr lang="uk-UA" dirty="0"/>
              <a:t>2) територіальні виборчі комісії: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виборча комісія Автономної Республіки Крим;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обласні виборчі комісії;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районні виборчі комісії;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міські виборчі комісії (у тому числі міст Києва та Севастополя);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районні у містах виборчі комісії (у містах з районним поділом);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селищні, сільські виборчі комісії;</a:t>
            </a:r>
          </a:p>
          <a:p>
            <a:pPr marL="2171700" lvl="5" indent="0">
              <a:buNone/>
            </a:pPr>
            <a:r>
              <a:rPr lang="uk-UA" dirty="0"/>
              <a:t>3) дільничні виборчі комісії.</a:t>
            </a:r>
          </a:p>
        </p:txBody>
      </p:sp>
    </p:spTree>
    <p:extLst>
      <p:ext uri="{BB962C8B-B14F-4D97-AF65-F5344CB8AC3E}">
        <p14:creationId xmlns:p14="http://schemas.microsoft.com/office/powerpoint/2010/main" val="6474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marL="0" indent="0" algn="ctr"/>
            <a:r>
              <a:rPr lang="uk-UA" b="1" dirty="0"/>
              <a:t>Державний реєстр виборців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Перевірте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свої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дані</a:t>
            </a:r>
            <a:r>
              <a:rPr lang="ru-RU" b="1" dirty="0" smtClean="0">
                <a:solidFill>
                  <a:srgbClr val="C00000"/>
                </a:solidFill>
              </a:rPr>
              <a:t> у Державному </a:t>
            </a:r>
            <a:r>
              <a:rPr lang="ru-RU" b="1" dirty="0" err="1" smtClean="0">
                <a:solidFill>
                  <a:srgbClr val="C00000"/>
                </a:solidFill>
              </a:rPr>
              <a:t>реєстрі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виборців</a:t>
            </a:r>
            <a:r>
              <a:rPr lang="ru-RU" b="1" dirty="0" smtClean="0">
                <a:solidFill>
                  <a:srgbClr val="C00000"/>
                </a:solidFill>
              </a:rPr>
              <a:t> онлайн через </a:t>
            </a:r>
            <a:r>
              <a:rPr lang="ru-RU" b="1" dirty="0" err="1" smtClean="0">
                <a:solidFill>
                  <a:srgbClr val="C00000"/>
                </a:solidFill>
              </a:rPr>
              <a:t>Особистий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кабінет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виборця</a:t>
            </a:r>
            <a:r>
              <a:rPr lang="ru-RU" b="1" dirty="0" smtClean="0">
                <a:solidFill>
                  <a:srgbClr val="C00000"/>
                </a:solidFill>
              </a:rPr>
              <a:t>!!!  </a:t>
            </a:r>
            <a:r>
              <a:rPr lang="uk-UA" u="sng" dirty="0">
                <a:solidFill>
                  <a:schemeClr val="tx1"/>
                </a:solidFill>
                <a:hlinkClick r:id="rId2"/>
              </a:rPr>
              <a:t>https://www.drv.gov.ua/apex/f?p=111:LOGIN</a:t>
            </a:r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https://encrypted-tbn0.gstatic.com/images?q=tbn:ANd9GcRll19QwnWwZlrgRuLoa0nnVbMjF3Utyp2dp_lVIK8UnbAsFeQ7R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216" y="1121664"/>
            <a:ext cx="4803648" cy="3364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7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Територіальна виборча комісія реєструє: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dirty="0"/>
              <a:t>кандидатів у депутати у багатомандатному виборчому </a:t>
            </a:r>
            <a:r>
              <a:rPr lang="uk-UA" dirty="0" smtClean="0"/>
              <a:t>окрузі, 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кандидата в депутати, висунутого місцевою організацією партії в одномандатному, </a:t>
            </a:r>
            <a:r>
              <a:rPr lang="uk-UA" dirty="0" err="1"/>
              <a:t>одномандатному</a:t>
            </a:r>
            <a:r>
              <a:rPr lang="uk-UA" dirty="0"/>
              <a:t> мажоритарному виборчому </a:t>
            </a:r>
            <a:r>
              <a:rPr lang="uk-UA" dirty="0" smtClean="0"/>
              <a:t>окрузі,</a:t>
            </a:r>
            <a:endParaRPr lang="uk-UA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uk-UA" dirty="0"/>
              <a:t>кандидата в депутати в одномандатному, </a:t>
            </a:r>
            <a:r>
              <a:rPr lang="uk-UA" dirty="0" err="1"/>
              <a:t>одномандатному</a:t>
            </a:r>
            <a:r>
              <a:rPr lang="uk-UA" dirty="0"/>
              <a:t> мажоритарному виборчому окрузі, висунутого шляхом </a:t>
            </a:r>
            <a:r>
              <a:rPr lang="uk-UA" dirty="0" err="1"/>
              <a:t>самовисування</a:t>
            </a:r>
            <a:r>
              <a:rPr lang="uk-UA" dirty="0"/>
              <a:t>,</a:t>
            </a:r>
          </a:p>
          <a:p>
            <a:pPr lvl="0">
              <a:buFont typeface="Arial" pitchFamily="34" charset="0"/>
              <a:buChar char="•"/>
            </a:pPr>
            <a:r>
              <a:rPr lang="uk-UA" dirty="0"/>
              <a:t>кандидата на посаду сільського, селищного, міського голови, висунутого місцевою організацією партії,</a:t>
            </a:r>
          </a:p>
          <a:p>
            <a:pPr lvl="4">
              <a:buFont typeface="Arial" pitchFamily="34" charset="0"/>
              <a:buChar char="•"/>
            </a:pPr>
            <a:r>
              <a:rPr lang="uk-UA" dirty="0"/>
              <a:t>кандидата на посаду сільського, селищного, міського голови, висунутого шляхом </a:t>
            </a:r>
            <a:r>
              <a:rPr lang="uk-UA" dirty="0" err="1"/>
              <a:t>самовисування</a:t>
            </a:r>
            <a:r>
              <a:rPr lang="uk-UA" dirty="0"/>
              <a:t>.</a:t>
            </a:r>
          </a:p>
          <a:p>
            <a:pPr>
              <a:buFont typeface="Arial" pitchFamily="34" charset="0"/>
              <a:buChar char="•"/>
            </a:pPr>
            <a:endParaRPr 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7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98113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Територіальна виборча комісія відмовляє у разі: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53312"/>
            <a:ext cx="8784201" cy="4383810"/>
          </a:xfrm>
        </p:spPr>
        <p:txBody>
          <a:bodyPr/>
          <a:lstStyle/>
          <a:p>
            <a:r>
              <a:rPr lang="uk-UA" dirty="0"/>
              <a:t>порушення встановленого законом порядку висування кандидата, в тому числі перевищення кількості кандидатів у депутати, які можуть бути висунуті у відповідному виборчому окрузі;</a:t>
            </a:r>
          </a:p>
          <a:p>
            <a:r>
              <a:rPr lang="uk-UA" dirty="0" smtClean="0"/>
              <a:t>відсутності </a:t>
            </a:r>
            <a:r>
              <a:rPr lang="uk-UA" dirty="0"/>
              <a:t>передбачених законом документів;</a:t>
            </a:r>
          </a:p>
          <a:p>
            <a:r>
              <a:rPr lang="uk-UA" dirty="0" smtClean="0"/>
              <a:t>припинення </a:t>
            </a:r>
            <a:r>
              <a:rPr lang="uk-UA" dirty="0"/>
              <a:t>громадянства України кандидата;</a:t>
            </a:r>
          </a:p>
          <a:p>
            <a:r>
              <a:rPr lang="uk-UA" dirty="0" smtClean="0"/>
              <a:t>визнання </a:t>
            </a:r>
            <a:r>
              <a:rPr lang="uk-UA" dirty="0"/>
              <a:t>судом кандидата недієздатним, набрання щодо нього законної сили обвинувальним вироком суду за вчинення умисного злочину;</a:t>
            </a:r>
          </a:p>
          <a:p>
            <a:pPr lvl="4"/>
            <a:r>
              <a:rPr lang="uk-UA" dirty="0" smtClean="0"/>
              <a:t>виявлення </a:t>
            </a:r>
            <a:r>
              <a:rPr lang="uk-UA" dirty="0"/>
              <a:t>територіальною виборчою комісією обставин, за яких особу не може бути обрано депутатом або сільським, селищним, міським головою.</a:t>
            </a:r>
          </a:p>
          <a:p>
            <a:pPr>
              <a:buFont typeface="Arial" pitchFamily="34" charset="0"/>
              <a:buChar char="•"/>
            </a:pPr>
            <a:endParaRPr 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Голосування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</a:rPr>
              <a:t>спеціально відведені </a:t>
            </a:r>
            <a:r>
              <a:rPr lang="uk-UA" sz="2800" dirty="0">
                <a:solidFill>
                  <a:schemeClr val="tx1"/>
                </a:solidFill>
              </a:rPr>
              <a:t>та </a:t>
            </a:r>
            <a:r>
              <a:rPr lang="uk-UA" sz="2800" dirty="0" err="1" smtClean="0">
                <a:solidFill>
                  <a:schemeClr val="tx1"/>
                </a:solidFill>
              </a:rPr>
              <a:t>облаштовані</a:t>
            </a:r>
            <a:r>
              <a:rPr lang="uk-UA" sz="2800" dirty="0" smtClean="0">
                <a:solidFill>
                  <a:schemeClr val="tx1"/>
                </a:solidFill>
              </a:rPr>
              <a:t> приміщення</a:t>
            </a:r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кабіни для </a:t>
            </a:r>
            <a:r>
              <a:rPr lang="uk-UA" sz="2800" dirty="0">
                <a:solidFill>
                  <a:schemeClr val="tx1"/>
                </a:solidFill>
              </a:rPr>
              <a:t>таємного </a:t>
            </a:r>
            <a:r>
              <a:rPr lang="uk-UA" sz="2800" dirty="0" smtClean="0">
                <a:solidFill>
                  <a:schemeClr val="tx1"/>
                </a:solidFill>
              </a:rPr>
              <a:t>голосування</a:t>
            </a:r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місця </a:t>
            </a:r>
            <a:r>
              <a:rPr lang="uk-UA" sz="2800" dirty="0">
                <a:solidFill>
                  <a:schemeClr val="tx1"/>
                </a:solidFill>
              </a:rPr>
              <a:t>видачі виборчих бюлетенів </a:t>
            </a:r>
            <a:endParaRPr lang="uk-UA" sz="2800" dirty="0"/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виборчі скриньки 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з </a:t>
            </a:r>
            <a:r>
              <a:rPr lang="uk-UA" sz="2800" dirty="0">
                <a:solidFill>
                  <a:schemeClr val="tx1"/>
                </a:solidFill>
              </a:rPr>
              <a:t>8 до 20 </a:t>
            </a:r>
            <a:r>
              <a:rPr lang="uk-UA" sz="2800" dirty="0" smtClean="0">
                <a:solidFill>
                  <a:schemeClr val="tx1"/>
                </a:solidFill>
              </a:rPr>
              <a:t>години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про </a:t>
            </a:r>
            <a:r>
              <a:rPr lang="uk-UA" sz="2800" dirty="0">
                <a:solidFill>
                  <a:schemeClr val="tx1"/>
                </a:solidFill>
              </a:rPr>
              <a:t>час і місце голосування дільнична виборча комісія повідомляє виборців не пізніш як за </a:t>
            </a:r>
            <a:r>
              <a:rPr lang="uk-UA" sz="2800" dirty="0" smtClean="0">
                <a:solidFill>
                  <a:schemeClr val="tx1"/>
                </a:solidFill>
              </a:rPr>
              <a:t>десять </a:t>
            </a:r>
            <a:r>
              <a:rPr lang="uk-UA" sz="2800" dirty="0">
                <a:solidFill>
                  <a:schemeClr val="tx1"/>
                </a:solidFill>
              </a:rPr>
              <a:t>днів до дня його </a:t>
            </a:r>
            <a:r>
              <a:rPr lang="uk-UA" sz="2800" dirty="0" smtClean="0">
                <a:solidFill>
                  <a:schemeClr val="tx1"/>
                </a:solidFill>
              </a:rPr>
              <a:t>проведення</a:t>
            </a:r>
          </a:p>
        </p:txBody>
      </p:sp>
    </p:spTree>
    <p:extLst>
      <p:ext uri="{BB962C8B-B14F-4D97-AF65-F5344CB8AC3E}">
        <p14:creationId xmlns:p14="http://schemas.microsoft.com/office/powerpoint/2010/main" val="27609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Підрахунок </a:t>
            </a:r>
            <a:r>
              <a:rPr lang="uk-UA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голосів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pPr lvl="0"/>
            <a:endParaRPr lang="uk-UA" dirty="0"/>
          </a:p>
        </p:txBody>
      </p:sp>
      <p:pic>
        <p:nvPicPr>
          <p:cNvPr id="4" name="Рисунок 3" descr="https://encrypted-tbn0.gstatic.com/images?q=tbn:ANd9GcT9ELlME1XJxv57HrPQtIyHXzdzCat_00JIxA86BBYd00GAh_xV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264" y="1377696"/>
            <a:ext cx="5705856" cy="4194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9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595517"/>
          </a:xfrm>
        </p:spPr>
        <p:txBody>
          <a:bodyPr/>
          <a:lstStyle/>
          <a:p>
            <a:pPr algn="ctr"/>
            <a:r>
              <a:rPr lang="uk-UA" sz="3000" b="1" dirty="0" smtClean="0"/>
              <a:t>План</a:t>
            </a:r>
            <a:endParaRPr lang="uk-UA" sz="3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825910"/>
            <a:ext cx="8784201" cy="5300254"/>
          </a:xfrm>
        </p:spPr>
        <p:txBody>
          <a:bodyPr/>
          <a:lstStyle/>
          <a:p>
            <a:pPr lvl="0"/>
            <a:r>
              <a:rPr lang="uk-UA" sz="2600" dirty="0"/>
              <a:t>Місцеве самоврядування. Статус депутата місцевої ради.</a:t>
            </a:r>
          </a:p>
          <a:p>
            <a:pPr lvl="0"/>
            <a:r>
              <a:rPr lang="uk-UA" sz="2600" dirty="0"/>
              <a:t>Діяльність депутата місцевої ради у виборчому окрузі.</a:t>
            </a:r>
          </a:p>
          <a:p>
            <a:pPr lvl="0"/>
            <a:r>
              <a:rPr lang="uk-UA" sz="2600" dirty="0"/>
              <a:t>Основні засади місцевих виборів.</a:t>
            </a:r>
          </a:p>
          <a:p>
            <a:pPr lvl="0"/>
            <a:r>
              <a:rPr lang="uk-UA" sz="2600" dirty="0"/>
              <a:t>Суб`єкти та етапи виборчого процесу. </a:t>
            </a:r>
          </a:p>
          <a:p>
            <a:pPr lvl="0"/>
            <a:r>
              <a:rPr lang="uk-UA" sz="2600" dirty="0"/>
              <a:t>Види місцевих виборів, порядок і строки їх проведення.</a:t>
            </a:r>
          </a:p>
          <a:p>
            <a:pPr lvl="0"/>
            <a:r>
              <a:rPr lang="uk-UA" sz="2600" dirty="0"/>
              <a:t>Виборчі округи, виборчі дільниці та виборчі комісії.</a:t>
            </a:r>
          </a:p>
          <a:p>
            <a:pPr lvl="2"/>
            <a:r>
              <a:rPr lang="uk-UA" sz="2600" dirty="0"/>
              <a:t>Виборці, висування та реєстрація кандидатів.</a:t>
            </a:r>
          </a:p>
          <a:p>
            <a:pPr lvl="4"/>
            <a:r>
              <a:rPr lang="uk-UA" sz="2600" dirty="0"/>
              <a:t> </a:t>
            </a:r>
            <a:r>
              <a:rPr lang="ru-RU" sz="2600" dirty="0" err="1"/>
              <a:t>Голосування</a:t>
            </a:r>
            <a:r>
              <a:rPr lang="ru-RU" sz="2600" dirty="0"/>
              <a:t>, в</a:t>
            </a:r>
            <a:r>
              <a:rPr lang="uk-UA" sz="2600" dirty="0"/>
              <a:t>становлення та оголошення результатів виборів.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Підрахунок </a:t>
            </a:r>
            <a:r>
              <a:rPr lang="uk-UA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голосів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здійснюється </a:t>
            </a:r>
            <a:r>
              <a:rPr lang="uk-UA" dirty="0">
                <a:solidFill>
                  <a:schemeClr val="tx1"/>
                </a:solidFill>
              </a:rPr>
              <a:t>відкрито і гласно членами дільничної виборчої комісії на її </a:t>
            </a:r>
            <a:r>
              <a:rPr lang="uk-UA" dirty="0" smtClean="0">
                <a:solidFill>
                  <a:schemeClr val="tx1"/>
                </a:solidFill>
              </a:rPr>
              <a:t>засіданні,</a:t>
            </a: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у </a:t>
            </a:r>
            <a:r>
              <a:rPr lang="uk-UA" dirty="0">
                <a:solidFill>
                  <a:schemeClr val="tx1"/>
                </a:solidFill>
              </a:rPr>
              <a:t>тому ж приміщенні, де відбувалося </a:t>
            </a:r>
            <a:r>
              <a:rPr lang="uk-UA" dirty="0" smtClean="0">
                <a:solidFill>
                  <a:schemeClr val="tx1"/>
                </a:solidFill>
              </a:rPr>
              <a:t>голосування.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Голосування визнається недійсним </a:t>
            </a: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виявлення фактів незаконного голосування, </a:t>
            </a:r>
            <a:r>
              <a:rPr lang="uk-UA" dirty="0" smtClean="0"/>
              <a:t>що </a:t>
            </a:r>
            <a:r>
              <a:rPr lang="uk-UA" dirty="0"/>
              <a:t>перевищує </a:t>
            </a:r>
            <a:r>
              <a:rPr lang="uk-UA" dirty="0" smtClean="0"/>
              <a:t>5% від кількості виборців, які отримали бюлетені,</a:t>
            </a:r>
          </a:p>
          <a:p>
            <a:pPr lvl="1"/>
            <a:r>
              <a:rPr lang="uk-UA" dirty="0"/>
              <a:t>знищення або пошкодження виборчої скриньки (скриньок), що унеможливлює встановлення змісту виборчих </a:t>
            </a:r>
            <a:r>
              <a:rPr lang="uk-UA" dirty="0" smtClean="0"/>
              <a:t>бюлетенів (10%),</a:t>
            </a:r>
          </a:p>
          <a:p>
            <a:pPr lvl="2"/>
            <a:r>
              <a:rPr lang="uk-UA" dirty="0"/>
              <a:t>виявлення у виборчих скриньках виборчих бюлетенів </a:t>
            </a:r>
            <a:r>
              <a:rPr lang="uk-UA" dirty="0" smtClean="0"/>
              <a:t>більше, </a:t>
            </a:r>
            <a:r>
              <a:rPr lang="uk-UA" dirty="0"/>
              <a:t>ніж на 5</a:t>
            </a:r>
            <a:r>
              <a:rPr lang="uk-UA" dirty="0" smtClean="0"/>
              <a:t>% виборців.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18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Результати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pPr lvl="0"/>
            <a:endParaRPr lang="uk-UA" sz="2800" dirty="0" smtClean="0"/>
          </a:p>
          <a:p>
            <a:pPr marL="0" lvl="0" indent="0">
              <a:buNone/>
            </a:pPr>
            <a:r>
              <a:rPr lang="uk-UA" sz="2800" dirty="0" smtClean="0"/>
              <a:t>Територіальна </a:t>
            </a:r>
            <a:r>
              <a:rPr lang="uk-UA" sz="2800" dirty="0"/>
              <a:t>виборча комісія не пізніше як на </a:t>
            </a:r>
            <a:r>
              <a:rPr lang="uk-UA" sz="2800" b="1" i="1" dirty="0"/>
              <a:t>п'ятий день </a:t>
            </a:r>
            <a:r>
              <a:rPr lang="uk-UA" sz="2800" dirty="0"/>
              <a:t>з дня встановлення результатів виборів депутатів, сільського, селищного, міського голови </a:t>
            </a:r>
            <a:r>
              <a:rPr lang="uk-UA" sz="2800" b="1" i="1" dirty="0"/>
              <a:t>офіційно оприлюднює результати</a:t>
            </a:r>
            <a:r>
              <a:rPr lang="uk-UA" sz="2800" dirty="0"/>
              <a:t> місцевих виборів шляхом опублікування у відповідних місцевих друкованих засобах масової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3129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b="1" dirty="0"/>
              <a:t/>
            </a:r>
            <a:br>
              <a:rPr lang="uk-UA" sz="2800" b="1" dirty="0"/>
            </a:br>
            <a:r>
              <a:rPr lang="uk-UA" b="1" dirty="0" smtClean="0"/>
              <a:t>Наступні вибори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760541" cy="4704735"/>
          </a:xfrm>
        </p:spPr>
        <p:txBody>
          <a:bodyPr/>
          <a:lstStyle/>
          <a:p>
            <a:endParaRPr lang="uk-UA" sz="2800" dirty="0" smtClean="0"/>
          </a:p>
          <a:p>
            <a:pPr marL="0" indent="0" algn="ctr">
              <a:buNone/>
            </a:pP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Наступні </a:t>
            </a:r>
            <a:r>
              <a:rPr lang="uk-UA" sz="3200" dirty="0"/>
              <a:t>чергові вибори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депутатів </a:t>
            </a:r>
            <a:r>
              <a:rPr lang="uk-UA" sz="3200" dirty="0"/>
              <a:t>місцевих рад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та </a:t>
            </a:r>
            <a:r>
              <a:rPr lang="uk-UA" sz="3200" dirty="0"/>
              <a:t>сільських, селищних, міських </a:t>
            </a:r>
            <a:r>
              <a:rPr lang="uk-UA" sz="3200" dirty="0" smtClean="0"/>
              <a:t>голів</a:t>
            </a:r>
          </a:p>
          <a:p>
            <a:pPr marL="0" indent="0" algn="ctr">
              <a:buNone/>
            </a:pPr>
            <a:r>
              <a:rPr lang="uk-UA" sz="3200" dirty="0" smtClean="0"/>
              <a:t> </a:t>
            </a:r>
            <a:r>
              <a:rPr lang="uk-UA" sz="3200" dirty="0"/>
              <a:t>відбудуться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в </a:t>
            </a:r>
            <a:r>
              <a:rPr lang="uk-UA" sz="3200" dirty="0"/>
              <a:t>останню неділю жовтня 2015 р.</a:t>
            </a:r>
          </a:p>
        </p:txBody>
      </p:sp>
    </p:spTree>
    <p:extLst>
      <p:ext uri="{BB962C8B-B14F-4D97-AF65-F5344CB8AC3E}">
        <p14:creationId xmlns:p14="http://schemas.microsoft.com/office/powerpoint/2010/main" val="13351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773875"/>
          </a:xfrm>
        </p:spPr>
        <p:txBody>
          <a:bodyPr/>
          <a:lstStyle/>
          <a:p>
            <a:pPr algn="ctr"/>
            <a:r>
              <a:rPr lang="uk-UA" b="1" dirty="0"/>
              <a:t>Місцеве самоврядування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pPr marL="0" lv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.</a:t>
            </a:r>
            <a:endParaRPr lang="uk-UA" sz="2000" dirty="0">
              <a:solidFill>
                <a:schemeClr val="tx1"/>
              </a:solidFill>
            </a:endParaRPr>
          </a:p>
          <a:p>
            <a:r>
              <a:rPr lang="uk-UA" sz="2800" dirty="0"/>
              <a:t>Ц</a:t>
            </a:r>
            <a:r>
              <a:rPr lang="uk-UA" sz="2800" dirty="0" smtClean="0"/>
              <a:t>е </a:t>
            </a:r>
            <a:r>
              <a:rPr lang="uk-UA" sz="2800" dirty="0"/>
              <a:t>гарантоване державою право та реальна здатність територіальної громади </a:t>
            </a:r>
            <a:r>
              <a:rPr lang="uk-UA" sz="2800" b="1" i="1" dirty="0"/>
              <a:t>–</a:t>
            </a:r>
            <a:r>
              <a:rPr lang="uk-UA" sz="2800" dirty="0"/>
              <a:t> жителів села чи добровільного об'єднання у сільську громаду жителів кількох сіл, селища, міста </a:t>
            </a:r>
            <a:r>
              <a:rPr lang="uk-UA" sz="2800" b="1" i="1" dirty="0"/>
              <a:t>–</a:t>
            </a:r>
            <a:r>
              <a:rPr lang="uk-UA" sz="2800" dirty="0"/>
              <a:t> самостійно або під відповідальність органів та посадових осіб місцевого самоврядування вирішувати питання місцевого значення у межах Конституції і законів України</a:t>
            </a:r>
            <a:endParaRPr lang="uk-UA" sz="2800" dirty="0" smtClean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386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773875"/>
          </a:xfrm>
        </p:spPr>
        <p:txBody>
          <a:bodyPr/>
          <a:lstStyle/>
          <a:p>
            <a:pPr algn="ctr"/>
            <a:r>
              <a:rPr lang="uk-UA" b="1" dirty="0"/>
              <a:t>Місцеве самоврядування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pPr marL="0" lvl="0" indent="0">
              <a:buNone/>
            </a:pPr>
            <a:r>
              <a:rPr lang="uk-UA" sz="2800" dirty="0" smtClean="0"/>
              <a:t>Система </a:t>
            </a:r>
            <a:r>
              <a:rPr lang="uk-UA" sz="2800" dirty="0"/>
              <a:t>місцевого самоврядування включає:</a:t>
            </a:r>
          </a:p>
          <a:p>
            <a:pPr lvl="0"/>
            <a:r>
              <a:rPr lang="uk-UA" sz="2800" dirty="0"/>
              <a:t>територіальну громаду;</a:t>
            </a:r>
          </a:p>
          <a:p>
            <a:pPr lvl="0"/>
            <a:r>
              <a:rPr lang="uk-UA" sz="2800" dirty="0"/>
              <a:t>сільську, селищну, міську раду;</a:t>
            </a:r>
          </a:p>
          <a:p>
            <a:pPr lvl="0"/>
            <a:r>
              <a:rPr lang="uk-UA" sz="2800" dirty="0"/>
              <a:t>сільського, селищного, міського голову;</a:t>
            </a:r>
          </a:p>
          <a:p>
            <a:pPr lvl="0"/>
            <a:r>
              <a:rPr lang="uk-UA" sz="2800" dirty="0"/>
              <a:t>виконавчі органи сільської, селищної, міської ради;</a:t>
            </a:r>
          </a:p>
          <a:p>
            <a:pPr lvl="1"/>
            <a:r>
              <a:rPr lang="uk-UA" sz="2800" dirty="0"/>
              <a:t>районні та обласні ради, що представляють спільні інтереси територіальних громад сіл, селищ, міст;</a:t>
            </a:r>
          </a:p>
          <a:p>
            <a:pPr lvl="3"/>
            <a:r>
              <a:rPr lang="uk-UA" sz="2800" dirty="0"/>
              <a:t>органи самоорганізації населення.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478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 smtClean="0"/>
              <a:t>Представник </a:t>
            </a:r>
            <a:r>
              <a:rPr lang="uk-UA" sz="2800" dirty="0"/>
              <a:t>інтересів територіальної громади, виборців свого виборчого округу. </a:t>
            </a: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 smtClean="0"/>
              <a:t>Він </a:t>
            </a:r>
            <a:r>
              <a:rPr lang="uk-UA" sz="2800" dirty="0"/>
              <a:t>зобов'язаний виражати і захищати інтереси відповідної територіальної громади та її </a:t>
            </a:r>
            <a:r>
              <a:rPr lang="uk-UA" sz="2800" dirty="0" smtClean="0"/>
              <a:t>частини </a:t>
            </a:r>
            <a:r>
              <a:rPr lang="uk-UA" sz="2800" b="1" i="1" dirty="0" smtClean="0"/>
              <a:t>–</a:t>
            </a:r>
            <a:r>
              <a:rPr lang="uk-UA" sz="2800" dirty="0" smtClean="0"/>
              <a:t> </a:t>
            </a:r>
            <a:r>
              <a:rPr lang="uk-UA" sz="2800" dirty="0"/>
              <a:t>виборців свого виборчого округу, виконувати їх доручення у межах своїх повноважень, наданих законом, брати активну участь у здійсненні місцевого самоврядування.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Н</a:t>
            </a:r>
            <a:r>
              <a:rPr lang="uk-UA" sz="2800" dirty="0" smtClean="0"/>
              <a:t>абуває </a:t>
            </a:r>
            <a:r>
              <a:rPr lang="uk-UA" sz="2800" dirty="0"/>
              <a:t>своїх повноважень у результаті обрання його до ради відповідно до Закону України «Про вибори депутатів місцевих рад та сільських, селищних, міських голів». </a:t>
            </a: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Статус депутата місцевої ради змінюється відповідно до зміни статусу ради, до якої його обрано, у зв'язку зі змінами в адміністративно-територіальному устрої відповідної території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/>
              <a:t>повинен </a:t>
            </a:r>
            <a:r>
              <a:rPr lang="uk-UA" sz="2800" dirty="0"/>
              <a:t>дотримуватися таких </a:t>
            </a:r>
            <a:r>
              <a:rPr lang="uk-UA" sz="2800" b="1" i="1" dirty="0"/>
              <a:t>правил депутатської етики</a:t>
            </a:r>
            <a:r>
              <a:rPr lang="uk-UA" sz="2800" dirty="0"/>
              <a:t>: </a:t>
            </a:r>
          </a:p>
          <a:p>
            <a:pPr marL="400050" lvl="1" indent="0">
              <a:buNone/>
            </a:pPr>
            <a:r>
              <a:rPr lang="uk-UA" sz="2800" dirty="0"/>
              <a:t>1) керуватися загальнодержавними інтересами та інтересами територіальної громади чи виборців свого виборчого округу, від яких його обрано;</a:t>
            </a:r>
          </a:p>
          <a:p>
            <a:pPr marL="400050" lvl="1" indent="0">
              <a:buNone/>
            </a:pPr>
            <a:r>
              <a:rPr lang="uk-UA" sz="2800" dirty="0"/>
              <a:t>2) не використовувати депутатський мандат в особистих інтересах чи в корисливих цілях;</a:t>
            </a:r>
          </a:p>
          <a:p>
            <a:pPr marL="1714500" lvl="4" indent="0">
              <a:buNone/>
            </a:pPr>
            <a:r>
              <a:rPr lang="uk-UA" sz="2800" dirty="0"/>
              <a:t>3) керуватися у своїй діяльності та поведінці загальновизнаними принципами порядності, честі і гідності;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/>
              <a:t>повинен </a:t>
            </a:r>
            <a:r>
              <a:rPr lang="uk-UA" sz="2800" dirty="0"/>
              <a:t>дотримуватися таких </a:t>
            </a:r>
            <a:r>
              <a:rPr lang="uk-UA" sz="2800" b="1" i="1" dirty="0"/>
              <a:t>правил депутатської етики</a:t>
            </a:r>
            <a:r>
              <a:rPr lang="uk-UA" sz="2800" dirty="0"/>
              <a:t>: </a:t>
            </a:r>
          </a:p>
          <a:p>
            <a:pPr marL="400050" lvl="1" indent="0">
              <a:buNone/>
            </a:pPr>
            <a:r>
              <a:rPr lang="uk-UA" sz="2800" dirty="0"/>
              <a:t>4) не розголошувати відомостей, що становлять державну або іншу таємницю, яка охороняється законом, інших відомостей з питань, що розглядалися на закритих засіданнях ради чи її органів і не підлягають за їх рішенням розголошенню, та відомостей, які стосуються таємниці особистого життя депутата </a:t>
            </a:r>
            <a:r>
              <a:rPr lang="uk-UA" sz="2800" dirty="0" smtClean="0"/>
              <a:t>місцевої</a:t>
            </a:r>
          </a:p>
          <a:p>
            <a:pPr marL="2171700" lvl="5" indent="0">
              <a:buNone/>
            </a:pPr>
            <a:r>
              <a:rPr lang="uk-UA" sz="2800" dirty="0" smtClean="0"/>
              <a:t> </a:t>
            </a:r>
            <a:r>
              <a:rPr lang="uk-UA" sz="2800" dirty="0"/>
              <a:t>ради або виборця, що охороняється законом, чи стали йому відомі у зв'язку з його участю у депутатських перевірках;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634_slide">
  <a:themeElements>
    <a:clrScheme name="Тема Offic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ind_4634_slide</Template>
  <TotalTime>611</TotalTime>
  <Words>1452</Words>
  <Application>Microsoft Office PowerPoint</Application>
  <PresentationFormat>Экран (4:3)</PresentationFormat>
  <Paragraphs>198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ind_4634_slide</vt:lpstr>
      <vt:lpstr>1_Default Design</vt:lpstr>
      <vt:lpstr>Українська бібліотечна асоціація   Цикл вебінарів «Бібліотека і виборчий процес»      2014</vt:lpstr>
      <vt:lpstr>Тема 5.  Вибори депутатів  місцевих рад та сільських, селищних, міських голів</vt:lpstr>
      <vt:lpstr>План</vt:lpstr>
      <vt:lpstr>Місцеве самоврядування</vt:lpstr>
      <vt:lpstr>Місцеве самоврядування</vt:lpstr>
      <vt:lpstr>Депутат місцевої ради </vt:lpstr>
      <vt:lpstr>Депутат місцевої ради </vt:lpstr>
      <vt:lpstr>Депутат місцевої ради </vt:lpstr>
      <vt:lpstr>Депутат місцевої ради </vt:lpstr>
      <vt:lpstr>Депутат місцевої ради </vt:lpstr>
      <vt:lpstr>Сільський, селищний, міський голова</vt:lpstr>
      <vt:lpstr>Обов`язки депутата місцевої ради</vt:lpstr>
      <vt:lpstr>Підстави для відкликання депутата місцевої ради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  Суб’єкти виборчого процесу</vt:lpstr>
      <vt:lpstr> Етапи виборчого процесу</vt:lpstr>
      <vt:lpstr>Види місцевих виборів</vt:lpstr>
      <vt:lpstr>Кількість депутатів</vt:lpstr>
      <vt:lpstr>Система виборчих комісій</vt:lpstr>
      <vt:lpstr>Державний реєстр виборців </vt:lpstr>
      <vt:lpstr>Територіальна виборча комісія реєструє:</vt:lpstr>
      <vt:lpstr>Територіальна виборча комісія відмовляє у разі:</vt:lpstr>
      <vt:lpstr>Голосування</vt:lpstr>
      <vt:lpstr>Підрахунок голосів</vt:lpstr>
      <vt:lpstr>Підрахунок голосів</vt:lpstr>
      <vt:lpstr>Результати</vt:lpstr>
      <vt:lpstr> Наступні вибори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Вибори Президента України</dc:title>
  <dc:creator>Анюта</dc:creator>
  <cp:lastModifiedBy>admin</cp:lastModifiedBy>
  <cp:revision>141</cp:revision>
  <dcterms:created xsi:type="dcterms:W3CDTF">2014-08-27T13:52:07Z</dcterms:created>
  <dcterms:modified xsi:type="dcterms:W3CDTF">2014-09-09T09:56:09Z</dcterms:modified>
</cp:coreProperties>
</file>